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62" r:id="rId4"/>
    <p:sldId id="265" r:id="rId5"/>
    <p:sldId id="258" r:id="rId6"/>
    <p:sldId id="263" r:id="rId7"/>
    <p:sldId id="264" r:id="rId8"/>
    <p:sldId id="268" r:id="rId9"/>
    <p:sldId id="259" r:id="rId10"/>
    <p:sldId id="266" r:id="rId11"/>
    <p:sldId id="267" r:id="rId12"/>
  </p:sldIdLst>
  <p:sldSz cx="9144000" cy="6858000" type="screen4x3"/>
  <p:notesSz cx="6858000" cy="9144000"/>
  <p:defaultTextStyle>
    <a:defPPr>
      <a:defRPr lang="de-DE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2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2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2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2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pitchFamily="2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" pitchFamily="2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" pitchFamily="2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" pitchFamily="2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" pitchFamily="2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9999"/>
    <a:srgbClr val="DC1E2D"/>
    <a:srgbClr val="005EC5"/>
    <a:srgbClr val="0063C5"/>
    <a:srgbClr val="004CCC"/>
    <a:srgbClr val="0033B3"/>
    <a:srgbClr val="0080FF"/>
    <a:srgbClr val="E1E1E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340" autoAdjust="0"/>
    <p:restoredTop sz="90929"/>
  </p:normalViewPr>
  <p:slideViewPr>
    <p:cSldViewPr>
      <p:cViewPr>
        <p:scale>
          <a:sx n="62" d="100"/>
          <a:sy n="62" d="100"/>
        </p:scale>
        <p:origin x="-1728" y="-186"/>
      </p:cViewPr>
      <p:guideLst>
        <p:guide orient="horz" pos="3792"/>
        <p:guide orient="horz" pos="528"/>
        <p:guide pos="2832"/>
        <p:guide pos="2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-Arbeitsblatt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-Arbeitsblat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en-US" sz="1600" dirty="0" err="1" smtClean="0"/>
              <a:t>Gesamtkostenvergleich</a:t>
            </a:r>
            <a:r>
              <a:rPr lang="en-US" sz="1600" dirty="0" smtClean="0"/>
              <a:t> (GK)</a:t>
            </a:r>
            <a:endParaRPr lang="en-US" sz="1600" dirty="0"/>
          </a:p>
        </c:rich>
      </c:tx>
      <c:layout/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7450671189791173"/>
          <c:y val="0.16894862553110299"/>
          <c:w val="0.79212654532638149"/>
          <c:h val="0.6641958545486560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HS</c:v>
                </c:pt>
              </c:strCache>
            </c:strRef>
          </c:tx>
          <c:invertIfNegative val="0"/>
          <c:cat>
            <c:strRef>
              <c:f>Tabelle1!$A$2:$A$3</c:f>
              <c:strCache>
                <c:ptCount val="2"/>
                <c:pt idx="0">
                  <c:v>Szenario I</c:v>
                </c:pt>
                <c:pt idx="1">
                  <c:v>Szenario II</c:v>
                </c:pt>
              </c:strCache>
            </c:strRef>
          </c:cat>
          <c:val>
            <c:numRef>
              <c:f>Tabelle1!$B$2:$B$3</c:f>
              <c:numCache>
                <c:formatCode>#,##0.00\ "€"</c:formatCode>
                <c:ptCount val="2"/>
                <c:pt idx="0">
                  <c:v>1544.4372464879</c:v>
                </c:pt>
                <c:pt idx="1">
                  <c:v>6728.2259730609803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GH</c:v>
                </c:pt>
              </c:strCache>
            </c:strRef>
          </c:tx>
          <c:invertIfNegative val="0"/>
          <c:cat>
            <c:strRef>
              <c:f>Tabelle1!$A$2:$A$3</c:f>
              <c:strCache>
                <c:ptCount val="2"/>
                <c:pt idx="0">
                  <c:v>Szenario I</c:v>
                </c:pt>
                <c:pt idx="1">
                  <c:v>Szenario II</c:v>
                </c:pt>
              </c:strCache>
            </c:strRef>
          </c:cat>
          <c:val>
            <c:numRef>
              <c:f>Tabelle1!$C$2:$C$3</c:f>
              <c:numCache>
                <c:formatCode>#,##0.00\ "€"</c:formatCode>
                <c:ptCount val="2"/>
                <c:pt idx="0">
                  <c:v>10375.6761673245</c:v>
                </c:pt>
                <c:pt idx="1">
                  <c:v>3765.5096090576499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EH</c:v>
                </c:pt>
              </c:strCache>
            </c:strRef>
          </c:tx>
          <c:invertIfNegative val="0"/>
          <c:cat>
            <c:strRef>
              <c:f>Tabelle1!$A$2:$A$3</c:f>
              <c:strCache>
                <c:ptCount val="2"/>
                <c:pt idx="0">
                  <c:v>Szenario I</c:v>
                </c:pt>
                <c:pt idx="1">
                  <c:v>Szenario II</c:v>
                </c:pt>
              </c:strCache>
            </c:strRef>
          </c:cat>
          <c:val>
            <c:numRef>
              <c:f>Tabelle1!$D$2:$D$3</c:f>
              <c:numCache>
                <c:formatCode>#,##0.00\ "€"</c:formatCode>
                <c:ptCount val="2"/>
                <c:pt idx="0">
                  <c:v>1578.25778863959</c:v>
                </c:pt>
                <c:pt idx="1">
                  <c:v>1578.25778863959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48922112"/>
        <c:axId val="40806080"/>
        <c:axId val="0"/>
      </c:bar3DChart>
      <c:catAx>
        <c:axId val="4892211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de-DE"/>
          </a:p>
        </c:txPr>
        <c:crossAx val="40806080"/>
        <c:crosses val="autoZero"/>
        <c:auto val="1"/>
        <c:lblAlgn val="ctr"/>
        <c:lblOffset val="100"/>
        <c:noMultiLvlLbl val="0"/>
      </c:catAx>
      <c:valAx>
        <c:axId val="40806080"/>
        <c:scaling>
          <c:orientation val="minMax"/>
        </c:scaling>
        <c:delete val="0"/>
        <c:axPos val="l"/>
        <c:majorGridlines/>
        <c:numFmt formatCode="#,##0\ &quot;€&quot;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de-DE"/>
          </a:p>
        </c:txPr>
        <c:crossAx val="48922112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4372651123055292"/>
          <c:y val="0.90305466059326756"/>
          <c:w val="0.53079183730543344"/>
          <c:h val="7.5781024330629929E-2"/>
        </c:manualLayout>
      </c:layout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solidFill>
      <a:schemeClr val="bg1">
        <a:alpha val="65000"/>
      </a:schemeClr>
    </a:solidFill>
    <a:ln>
      <a:solidFill>
        <a:srgbClr val="999999"/>
      </a:solidFill>
    </a:ln>
  </c:spPr>
  <c:txPr>
    <a:bodyPr/>
    <a:lstStyle/>
    <a:p>
      <a:pPr>
        <a:defRPr sz="1800"/>
      </a:pPr>
      <a:endParaRPr lang="de-DE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600"/>
            </a:pPr>
            <a:r>
              <a:rPr lang="de-DE" sz="1600" dirty="0" smtClean="0"/>
              <a:t>Durchlaufzeitenvergleich (DLZ)</a:t>
            </a:r>
            <a:endParaRPr lang="de-DE" sz="1600" dirty="0"/>
          </a:p>
        </c:rich>
      </c:tx>
      <c:layout>
        <c:manualLayout>
          <c:xMode val="edge"/>
          <c:yMode val="edge"/>
          <c:x val="0.27238971041006033"/>
          <c:y val="2.1164315076102655E-2"/>
        </c:manualLayout>
      </c:layout>
      <c:overlay val="0"/>
    </c:title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6565770121917517"/>
          <c:y val="0.16416481502055327"/>
          <c:w val="0.78482857219521018"/>
          <c:h val="0.6642736918120208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HS</c:v>
                </c:pt>
              </c:strCache>
            </c:strRef>
          </c:tx>
          <c:invertIfNegative val="0"/>
          <c:cat>
            <c:strRef>
              <c:f>Tabelle1!$A$2:$A$3</c:f>
              <c:strCache>
                <c:ptCount val="2"/>
                <c:pt idx="0">
                  <c:v>Szenario I</c:v>
                </c:pt>
                <c:pt idx="1">
                  <c:v>Szenario II</c:v>
                </c:pt>
              </c:strCache>
            </c:strRef>
          </c:cat>
          <c:val>
            <c:numRef>
              <c:f>Tabelle1!$B$2:$B$3</c:f>
              <c:numCache>
                <c:formatCode>#,##0.00</c:formatCode>
                <c:ptCount val="2"/>
                <c:pt idx="0">
                  <c:v>44388.284259515996</c:v>
                </c:pt>
                <c:pt idx="1">
                  <c:v>26880.523327051</c:v>
                </c:pt>
              </c:numCache>
            </c:numRef>
          </c:val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GH</c:v>
                </c:pt>
              </c:strCache>
            </c:strRef>
          </c:tx>
          <c:invertIfNegative val="0"/>
          <c:cat>
            <c:strRef>
              <c:f>Tabelle1!$A$2:$A$3</c:f>
              <c:strCache>
                <c:ptCount val="2"/>
                <c:pt idx="0">
                  <c:v>Szenario I</c:v>
                </c:pt>
                <c:pt idx="1">
                  <c:v>Szenario II</c:v>
                </c:pt>
              </c:strCache>
            </c:strRef>
          </c:cat>
          <c:val>
            <c:numRef>
              <c:f>Tabelle1!$C$2:$C$3</c:f>
              <c:numCache>
                <c:formatCode>#,##0.00</c:formatCode>
                <c:ptCount val="2"/>
                <c:pt idx="0">
                  <c:v>1140.6758197813899</c:v>
                </c:pt>
                <c:pt idx="1">
                  <c:v>1140.6758197813899</c:v>
                </c:pt>
              </c:numCache>
            </c:numRef>
          </c:val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EH</c:v>
                </c:pt>
              </c:strCache>
            </c:strRef>
          </c:tx>
          <c:invertIfNegative val="0"/>
          <c:cat>
            <c:strRef>
              <c:f>Tabelle1!$A$2:$A$3</c:f>
              <c:strCache>
                <c:ptCount val="2"/>
                <c:pt idx="0">
                  <c:v>Szenario I</c:v>
                </c:pt>
                <c:pt idx="1">
                  <c:v>Szenario II</c:v>
                </c:pt>
              </c:strCache>
            </c:strRef>
          </c:cat>
          <c:val>
            <c:numRef>
              <c:f>Tabelle1!$D$2:$D$3</c:f>
              <c:numCache>
                <c:formatCode>#,##0.00</c:formatCode>
                <c:ptCount val="2"/>
                <c:pt idx="0">
                  <c:v>1051.16949521322</c:v>
                </c:pt>
                <c:pt idx="1">
                  <c:v>1051.16949521322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9132544"/>
        <c:axId val="40807808"/>
        <c:axId val="0"/>
      </c:bar3DChart>
      <c:catAx>
        <c:axId val="89132544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de-DE"/>
          </a:p>
        </c:txPr>
        <c:crossAx val="40807808"/>
        <c:crosses val="autoZero"/>
        <c:auto val="1"/>
        <c:lblAlgn val="ctr"/>
        <c:lblOffset val="100"/>
        <c:noMultiLvlLbl val="0"/>
      </c:catAx>
      <c:valAx>
        <c:axId val="40807808"/>
        <c:scaling>
          <c:orientation val="minMax"/>
        </c:scaling>
        <c:delete val="0"/>
        <c:axPos val="l"/>
        <c:majorGridlines/>
        <c:numFmt formatCode="#,##0" sourceLinked="0"/>
        <c:majorTickMark val="out"/>
        <c:minorTickMark val="none"/>
        <c:tickLblPos val="nextTo"/>
        <c:txPr>
          <a:bodyPr/>
          <a:lstStyle/>
          <a:p>
            <a:pPr>
              <a:defRPr sz="1200"/>
            </a:pPr>
            <a:endParaRPr lang="de-DE"/>
          </a:p>
        </c:txPr>
        <c:crossAx val="89132544"/>
        <c:crosses val="autoZero"/>
        <c:crossBetween val="between"/>
      </c:valAx>
    </c:plotArea>
    <c:legend>
      <c:legendPos val="b"/>
      <c:layout>
        <c:manualLayout>
          <c:xMode val="edge"/>
          <c:yMode val="edge"/>
          <c:x val="0.23997461704836268"/>
          <c:y val="0.90305466059326744"/>
          <c:w val="0.43849874564461533"/>
          <c:h val="7.5781024330629929E-2"/>
        </c:manualLayout>
      </c:layout>
      <c:overlay val="0"/>
      <c:txPr>
        <a:bodyPr/>
        <a:lstStyle/>
        <a:p>
          <a:pPr>
            <a:defRPr sz="1400"/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rgbClr val="999999"/>
      </a:solidFill>
    </a:ln>
  </c:spPr>
  <c:txPr>
    <a:bodyPr/>
    <a:lstStyle/>
    <a:p>
      <a:pPr>
        <a:defRPr sz="1800"/>
      </a:pPr>
      <a:endParaRPr lang="de-DE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0.07726</cdr:x>
      <cdr:y>0.16</cdr:y>
    </cdr:from>
    <cdr:to>
      <cdr:x>0.29194</cdr:x>
      <cdr:y>0.28</cdr:y>
    </cdr:to>
    <cdr:sp macro="" textlink="">
      <cdr:nvSpPr>
        <cdr:cNvPr id="2" name="Textfeld 1"/>
        <cdr:cNvSpPr txBox="1"/>
      </cdr:nvSpPr>
      <cdr:spPr>
        <a:xfrm xmlns:a="http://schemas.openxmlformats.org/drawingml/2006/main" rot="5400000">
          <a:off x="588916" y="324036"/>
          <a:ext cx="432048" cy="9361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de-DE" dirty="0" smtClean="0"/>
            <a:t>(min.)</a:t>
          </a:r>
          <a:endParaRPr lang="de-DE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Mastertextformat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6A8230E9-E960-4991-A948-EFF9384E32B3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78970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2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2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2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2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2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A8230E9-E960-4991-A948-EFF9384E32B3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3835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1" descr="FH_Logo_2008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62360"/>
            <a:ext cx="3575000" cy="1262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2" descr="signet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1"/>
          <a:stretch>
            <a:fillRect/>
          </a:stretch>
        </p:blipFill>
        <p:spPr bwMode="auto">
          <a:xfrm>
            <a:off x="0" y="1371600"/>
            <a:ext cx="220980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2608064"/>
            <a:ext cx="5181600" cy="1016744"/>
          </a:xfrm>
        </p:spPr>
        <p:txBody>
          <a:bodyPr/>
          <a:lstStyle>
            <a:lvl1pPr>
              <a:defRPr sz="2800" b="1">
                <a:solidFill>
                  <a:schemeClr val="tx1"/>
                </a:solidFill>
              </a:defRPr>
            </a:lvl1pPr>
          </a:lstStyle>
          <a:p>
            <a:pPr lvl="0"/>
            <a:r>
              <a:rPr lang="de-DE" noProof="0" dirty="0" smtClean="0"/>
              <a:t>Mastertitelformat bearbeiten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828008"/>
            <a:ext cx="5029200" cy="1473200"/>
          </a:xfrm>
        </p:spPr>
        <p:txBody>
          <a:bodyPr/>
          <a:lstStyle>
            <a:lvl1pPr marL="0" indent="0">
              <a:buFont typeface="Wingdings" pitchFamily="28" charset="2"/>
              <a:buNone/>
              <a:defRPr/>
            </a:lvl1pPr>
          </a:lstStyle>
          <a:p>
            <a:pPr lvl="0"/>
            <a:r>
              <a:rPr lang="de-DE" noProof="0" smtClean="0"/>
              <a:t>Master-Untertitelformat bearbeiten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</p:spPr>
        <p:txBody>
          <a:bodyPr/>
          <a:lstStyle>
            <a:lvl1pPr algn="ctr">
              <a:defRPr sz="1400" smtClean="0">
                <a:latin typeface="Times" pitchFamily="28" charset="0"/>
              </a:defRPr>
            </a:lvl1pPr>
          </a:lstStyle>
          <a:p>
            <a:pPr>
              <a:defRPr/>
            </a:pPr>
            <a:r>
              <a:rPr lang="de-DE"/>
              <a:t>Das Thema kann über Menue/Ansicht/ Kopf-und Fusszeile geändert werden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 sz="1400" smtClean="0">
                <a:latin typeface="Times" pitchFamily="28" charset="0"/>
              </a:defRPr>
            </a:lvl1pPr>
          </a:lstStyle>
          <a:p>
            <a:pPr>
              <a:defRPr/>
            </a:pPr>
            <a:fld id="{F04ABF5A-BBA6-4B1B-8C38-ABF75125527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24189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143000" y="6248400"/>
            <a:ext cx="7467600" cy="609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Das Thema kann über Menue/Ansicht/ Kopf-und Fusszeile geändert werden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</a:t>
            </a:r>
            <a:fld id="{E4D02AAB-4B0B-42EE-9190-503396D4C12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12453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72250" y="228600"/>
            <a:ext cx="2038350" cy="5410200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5962650" cy="5410200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143000" y="6248400"/>
            <a:ext cx="7467600" cy="609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Das Thema kann über Menue/Ansicht/ Kopf-und Fusszeile geändert werden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</a:t>
            </a:r>
            <a:fld id="{2B8D47F8-7E48-4807-ADAD-BB2500E00B9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71218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200"/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</a:t>
            </a:r>
            <a:fld id="{2D9143C3-1DFB-4A34-B355-4434AD5B695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38766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143000" y="6248400"/>
            <a:ext cx="7467600" cy="609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Das Thema kann über Menue/Ansicht/ Kopf-und Fusszeile geändert werden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</a:t>
            </a:r>
            <a:fld id="{887511D0-357C-4B00-9F22-6DBFFF633BAD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260915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143000"/>
            <a:ext cx="40005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10100" y="1143000"/>
            <a:ext cx="40005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143000" y="6248400"/>
            <a:ext cx="7467600" cy="609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Das Thema kann über Menue/Ansicht/ Kopf-und Fusszeile geändert werden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</a:t>
            </a:r>
            <a:fld id="{879AF784-B316-4C25-9E19-C325BA17777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501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143000" y="6248400"/>
            <a:ext cx="7467600" cy="609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Das Thema kann über Menue/Ansicht/ Kopf-und Fusszeile geändert werden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</a:t>
            </a:r>
            <a:fld id="{A9A682AD-C065-4717-8106-DA6525A51BF8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53458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143000" y="6248400"/>
            <a:ext cx="7467600" cy="609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Das Thema kann über Menue/Ansicht/ Kopf-und Fusszeile geändert werden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</a:t>
            </a:r>
            <a:fld id="{86AEAB49-F39A-463C-BBF8-4788D7E80F29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889118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143000" y="6248400"/>
            <a:ext cx="7467600" cy="609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Das Thema kann über Menue/Ansicht/ Kopf-und Fusszeile geändert werden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</a:t>
            </a:r>
            <a:fld id="{462D1CE7-D58F-4E4B-B55A-8B4F83BED13F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528655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143000" y="6248400"/>
            <a:ext cx="7467600" cy="609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Das Thema kann über Menue/Ansicht/ Kopf-und Fusszeile geändert werden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</a:t>
            </a:r>
            <a:fld id="{7B823A29-8773-4437-BA02-3BB5D3AC170B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61274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e-DE" noProof="0" smtClean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143000" y="6248400"/>
            <a:ext cx="7467600" cy="609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Das Thema kann über Menue/Ansicht/ Kopf-und Fusszeile geändert werden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/>
              <a:t>S</a:t>
            </a:r>
            <a:fld id="{F51DB935-336F-427C-841D-86D13ED26306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0724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w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7"/>
          <p:cNvSpPr>
            <a:spLocks noChangeArrowheads="1"/>
          </p:cNvSpPr>
          <p:nvPr userDrawn="1"/>
        </p:nvSpPr>
        <p:spPr bwMode="auto">
          <a:xfrm>
            <a:off x="0" y="0"/>
            <a:ext cx="5486400" cy="838200"/>
          </a:xfrm>
          <a:prstGeom prst="rect">
            <a:avLst/>
          </a:prstGeom>
          <a:solidFill>
            <a:srgbClr val="DC1E2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de-DE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4953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143000"/>
            <a:ext cx="81534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0" y="6248400"/>
            <a:ext cx="76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+mn-lt"/>
              </a:defRPr>
            </a:lvl1pPr>
          </a:lstStyle>
          <a:p>
            <a:pPr>
              <a:defRPr/>
            </a:pPr>
            <a:r>
              <a:rPr lang="de-DE"/>
              <a:t>S</a:t>
            </a:r>
            <a:fld id="{BE53D593-B78E-4A7F-9FE3-0505B8DD6584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  <p:pic>
        <p:nvPicPr>
          <p:cNvPr id="1031" name="Picture 32" descr="FH_Logo_2008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080" y="19225"/>
            <a:ext cx="2319984" cy="81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33" descr="signet"/>
          <p:cNvPicPr>
            <a:picLocks noChangeAspect="1" noChangeArrowheads="1"/>
          </p:cNvPicPr>
          <p:nvPr userDrawn="1"/>
        </p:nvPicPr>
        <p:blipFill>
          <a:blip r:embed="rId14">
            <a:lum bright="20000" contrast="-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81"/>
          <a:stretch>
            <a:fillRect/>
          </a:stretch>
        </p:blipFill>
        <p:spPr bwMode="auto">
          <a:xfrm>
            <a:off x="0" y="2286000"/>
            <a:ext cx="1776413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000">
          <a:solidFill>
            <a:schemeClr val="bg1"/>
          </a:solidFill>
          <a:latin typeface="Arial" charset="0"/>
        </a:defRPr>
      </a:lvl9pPr>
    </p:titleStyle>
    <p:bodyStyle>
      <a:lvl1pPr marL="200025" indent="-200025" algn="l" rtl="0" eaLnBrk="0" fontAlgn="base" hangingPunct="0">
        <a:spcBef>
          <a:spcPct val="20000"/>
        </a:spcBef>
        <a:spcAft>
          <a:spcPct val="0"/>
        </a:spcAft>
        <a:buClr>
          <a:srgbClr val="DC1E2D"/>
        </a:buClr>
        <a:buSzPct val="120000"/>
        <a:buFont typeface="Wingdings" pitchFamily="28" charset="2"/>
        <a:buChar char="§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76263" indent="-185738" algn="l" rtl="0" eaLnBrk="0" fontAlgn="base" hangingPunct="0">
        <a:spcBef>
          <a:spcPct val="20000"/>
        </a:spcBef>
        <a:spcAft>
          <a:spcPct val="0"/>
        </a:spcAft>
        <a:buClr>
          <a:srgbClr val="DC1E2D"/>
        </a:buClr>
        <a:buChar char="–"/>
        <a:defRPr sz="1800">
          <a:solidFill>
            <a:schemeClr val="tx1"/>
          </a:solidFill>
          <a:latin typeface="+mn-lt"/>
        </a:defRPr>
      </a:lvl2pPr>
      <a:lvl3pPr marL="1143000" indent="-185738" algn="l" rtl="0" eaLnBrk="0" fontAlgn="base" hangingPunct="0">
        <a:spcBef>
          <a:spcPct val="20000"/>
        </a:spcBef>
        <a:spcAft>
          <a:spcPct val="0"/>
        </a:spcAft>
        <a:buClr>
          <a:srgbClr val="DC1E2D"/>
        </a:buClr>
        <a:buFont typeface="Times" pitchFamily="28" charset="0"/>
        <a:buChar char="•"/>
        <a:defRPr sz="1600">
          <a:solidFill>
            <a:schemeClr val="tx1"/>
          </a:solidFill>
          <a:latin typeface="+mn-lt"/>
        </a:defRPr>
      </a:lvl3pPr>
      <a:lvl4pPr marL="1524000" indent="-185738" algn="l" rtl="0" eaLnBrk="0" fontAlgn="base" hangingPunct="0">
        <a:spcBef>
          <a:spcPct val="20000"/>
        </a:spcBef>
        <a:spcAft>
          <a:spcPct val="0"/>
        </a:spcAft>
        <a:buClr>
          <a:srgbClr val="DC1E2D"/>
        </a:buClr>
        <a:buChar char="&gt;"/>
        <a:defRPr sz="14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DC1E2D"/>
        </a:buClr>
        <a:buChar char="&gt;"/>
        <a:defRPr sz="12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DC1E2D"/>
        </a:buClr>
        <a:buChar char="&gt;"/>
        <a:defRPr sz="1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DC1E2D"/>
        </a:buClr>
        <a:buChar char="&gt;"/>
        <a:defRPr sz="1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DC1E2D"/>
        </a:buClr>
        <a:buChar char="&gt;"/>
        <a:defRPr sz="1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DC1E2D"/>
        </a:buClr>
        <a:buChar char="&gt;"/>
        <a:defRPr sz="1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2.wdp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microsoft.com/office/2007/relationships/hdphoto" Target="../media/hdphoto4.wdp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>
            <a:spLocks noGrp="1" noChangeArrowheads="1"/>
          </p:cNvSpPr>
          <p:nvPr>
            <p:ph type="ctrTitle"/>
          </p:nvPr>
        </p:nvSpPr>
        <p:spPr>
          <a:xfrm>
            <a:off x="2771800" y="2592287"/>
            <a:ext cx="5181600" cy="1385402"/>
          </a:xfrm>
        </p:spPr>
        <p:txBody>
          <a:bodyPr/>
          <a:lstStyle/>
          <a:p>
            <a:pPr eaLnBrk="1" hangingPunct="1"/>
            <a:r>
              <a:rPr lang="de-DE" dirty="0" smtClean="0"/>
              <a:t>Simulationsstudie </a:t>
            </a:r>
            <a:r>
              <a:rPr lang="de-DE" sz="1700" dirty="0" smtClean="0">
                <a:solidFill>
                  <a:schemeClr val="bg1">
                    <a:lumMod val="50000"/>
                  </a:schemeClr>
                </a:solidFill>
              </a:rPr>
              <a:t>(CONSIDEO)</a:t>
            </a:r>
          </a:p>
        </p:txBody>
      </p:sp>
      <p:sp>
        <p:nvSpPr>
          <p:cNvPr id="3075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3279327"/>
            <a:ext cx="5029200" cy="2007364"/>
          </a:xfrm>
        </p:spPr>
        <p:txBody>
          <a:bodyPr/>
          <a:lstStyle/>
          <a:p>
            <a:pPr eaLnBrk="1" hangingPunct="1"/>
            <a:r>
              <a:rPr lang="de-DE" dirty="0" smtClean="0"/>
              <a:t>Kosten- und Durchlaufzeitenuntersuchung am Beispiel einer kompletten Supply Chain</a:t>
            </a:r>
          </a:p>
        </p:txBody>
      </p:sp>
      <p:cxnSp>
        <p:nvCxnSpPr>
          <p:cNvPr id="3" name="Gerade Verbindung 2"/>
          <p:cNvCxnSpPr/>
          <p:nvPr/>
        </p:nvCxnSpPr>
        <p:spPr bwMode="auto">
          <a:xfrm>
            <a:off x="2843808" y="3240360"/>
            <a:ext cx="5904656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7" name="Rectangle 8"/>
          <p:cNvSpPr txBox="1">
            <a:spLocks noChangeArrowheads="1"/>
          </p:cNvSpPr>
          <p:nvPr/>
        </p:nvSpPr>
        <p:spPr bwMode="auto">
          <a:xfrm>
            <a:off x="2743640" y="4087182"/>
            <a:ext cx="6148840" cy="27708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SzPct val="120000"/>
              <a:buFont typeface="Wingdings" pitchFamily="28" charset="2"/>
              <a:buNone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263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Font typeface="Times" pitchFamily="28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524000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endParaRPr lang="de-DE" sz="1100" dirty="0" smtClean="0"/>
          </a:p>
          <a:p>
            <a:pPr eaLnBrk="1" hangingPunct="1"/>
            <a:endParaRPr lang="de-DE" sz="1100" dirty="0"/>
          </a:p>
          <a:p>
            <a:pPr eaLnBrk="1" hangingPunct="1"/>
            <a:endParaRPr lang="de-DE" sz="1100" dirty="0"/>
          </a:p>
          <a:p>
            <a:pPr eaLnBrk="1" hangingPunct="1"/>
            <a:endParaRPr lang="de-DE" sz="1100" dirty="0" smtClean="0"/>
          </a:p>
          <a:p>
            <a:pPr eaLnBrk="1" hangingPunct="1"/>
            <a:endParaRPr lang="de-DE" sz="1100" dirty="0"/>
          </a:p>
          <a:p>
            <a:pPr eaLnBrk="1" hangingPunct="1"/>
            <a:endParaRPr lang="de-DE" sz="1100" dirty="0" smtClean="0"/>
          </a:p>
          <a:p>
            <a:pPr eaLnBrk="1" hangingPunct="1"/>
            <a:endParaRPr lang="de-DE" sz="1100" dirty="0"/>
          </a:p>
          <a:p>
            <a:pPr eaLnBrk="1" hangingPunct="1"/>
            <a:endParaRPr lang="de-DE" sz="1100" dirty="0" smtClean="0"/>
          </a:p>
          <a:p>
            <a:pPr eaLnBrk="1" hangingPunct="1"/>
            <a:endParaRPr lang="de-DE" sz="1100" dirty="0"/>
          </a:p>
          <a:p>
            <a:pPr eaLnBrk="1" hangingPunct="1"/>
            <a:r>
              <a:rPr lang="de-DE" sz="1100" dirty="0" smtClean="0"/>
              <a:t>					</a:t>
            </a:r>
          </a:p>
          <a:p>
            <a:pPr eaLnBrk="1" hangingPunct="1"/>
            <a:endParaRPr lang="de-DE" sz="1100" dirty="0" smtClean="0"/>
          </a:p>
          <a:p>
            <a:pPr eaLnBrk="1" hangingPunct="1"/>
            <a:endParaRPr lang="de-DE" sz="1100" dirty="0"/>
          </a:p>
          <a:p>
            <a:pPr eaLnBrk="1" hangingPunct="1"/>
            <a:r>
              <a:rPr lang="de-DE" sz="1100" dirty="0" smtClean="0"/>
              <a:t>					                  29.11.2011</a:t>
            </a:r>
          </a:p>
        </p:txBody>
      </p:sp>
      <p:pic>
        <p:nvPicPr>
          <p:cNvPr id="2051" name="Picture 3" descr="C:\Users\Jan Steputat\AppData\Local\Microsoft\Windows\Temporary Internet Files\Content.IE5\7GDCFW7D\LogoConsideoHR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864295"/>
            <a:ext cx="3635896" cy="97969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Erkenntnis/ Schlussfolgerung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</a:t>
            </a:r>
            <a:fld id="{2D9143C3-1DFB-4A34-B355-4434AD5B6959}" type="slidenum">
              <a:rPr lang="de-DE" smtClean="0"/>
              <a:pPr>
                <a:defRPr/>
              </a:pPr>
              <a:t>10</a:t>
            </a:fld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1475656" y="5229200"/>
            <a:ext cx="6786610" cy="707886"/>
          </a:xfrm>
          <a:prstGeom prst="rect">
            <a:avLst/>
          </a:prstGeom>
          <a:solidFill>
            <a:schemeClr val="accent1">
              <a:lumMod val="75000"/>
              <a:alpha val="28000"/>
            </a:schemeClr>
          </a:solidFill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de-DE" sz="2000" dirty="0"/>
              <a:t>Integrierte Betrachtung der Wertschöpfungskette kann die Gesamtkosten senken und die Durchlaufzeit verkürzen</a:t>
            </a:r>
          </a:p>
        </p:txBody>
      </p:sp>
      <p:graphicFrame>
        <p:nvGraphicFramePr>
          <p:cNvPr id="7" name="Inhaltsplatzhalt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6777169"/>
              </p:ext>
            </p:extLst>
          </p:nvPr>
        </p:nvGraphicFramePr>
        <p:xfrm>
          <a:off x="323528" y="1268760"/>
          <a:ext cx="4176464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0" name="Diagramm 9"/>
          <p:cNvGraphicFramePr/>
          <p:nvPr>
            <p:extLst>
              <p:ext uri="{D42A27DB-BD31-4B8C-83A1-F6EECF244321}">
                <p14:modId xmlns:p14="http://schemas.microsoft.com/office/powerpoint/2010/main" val="1978196959"/>
              </p:ext>
            </p:extLst>
          </p:nvPr>
        </p:nvGraphicFramePr>
        <p:xfrm>
          <a:off x="4532073" y="1268760"/>
          <a:ext cx="4360407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3979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Lessons</a:t>
            </a:r>
            <a:r>
              <a:rPr lang="de-DE" dirty="0" smtClean="0"/>
              <a:t> </a:t>
            </a:r>
            <a:r>
              <a:rPr lang="de-DE" dirty="0" err="1" smtClean="0"/>
              <a:t>Learned</a:t>
            </a:r>
            <a:r>
              <a:rPr lang="de-DE" dirty="0" smtClean="0"/>
              <a:t>/ Fazit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3787" y="1772816"/>
            <a:ext cx="8153400" cy="3001888"/>
          </a:xfrm>
        </p:spPr>
        <p:txBody>
          <a:bodyPr/>
          <a:lstStyle/>
          <a:p>
            <a:r>
              <a:rPr lang="de-DE" dirty="0" smtClean="0"/>
              <a:t>Identifikation von einzelnen Stellgrößen  zum Teil schwierig</a:t>
            </a:r>
          </a:p>
          <a:p>
            <a:r>
              <a:rPr lang="de-DE" dirty="0" smtClean="0"/>
              <a:t>Verstehen von vernetzten Zusammenhängen</a:t>
            </a:r>
          </a:p>
          <a:p>
            <a:r>
              <a:rPr lang="de-DE" dirty="0" smtClean="0"/>
              <a:t>Anwendung von Simulationssoftware im Bereich Logistik sehr zweckmäßig</a:t>
            </a:r>
          </a:p>
          <a:p>
            <a:r>
              <a:rPr lang="de-DE" dirty="0" smtClean="0"/>
              <a:t>Unternehmensübergreifende Kooperation in der Supply Chain hilft einen nachhaltigen Wettbewerbsvorteil zu schaffen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</a:t>
            </a:r>
            <a:fld id="{2D9143C3-1DFB-4A34-B355-4434AD5B6959}" type="slidenum">
              <a:rPr lang="de-DE" smtClean="0"/>
              <a:pPr>
                <a:defRPr/>
              </a:pPr>
              <a:t>11</a:t>
            </a:fld>
            <a:endParaRPr lang="de-DE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1556" y="4005064"/>
            <a:ext cx="1810803" cy="18086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8420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S</a:t>
            </a:r>
            <a:fld id="{8AF65D92-DF35-4B11-957C-4E947C438391}" type="slidenum">
              <a:rPr lang="de-DE"/>
              <a:pPr>
                <a:defRPr/>
              </a:pPr>
              <a:t>2</a:t>
            </a:fld>
            <a:endParaRPr lang="de-DE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DE" dirty="0" smtClean="0"/>
              <a:t>Agenda</a:t>
            </a:r>
          </a:p>
        </p:txBody>
      </p:sp>
      <p:sp>
        <p:nvSpPr>
          <p:cNvPr id="410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457200" indent="-457200" eaLnBrk="1" hangingPunct="1">
              <a:buFont typeface="+mj-lt"/>
              <a:buAutoNum type="arabicPeriod"/>
            </a:pPr>
            <a:r>
              <a:rPr lang="de-DE" dirty="0" smtClean="0"/>
              <a:t>Zieldefinition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de-DE" dirty="0" smtClean="0"/>
              <a:t>Modellerklärung</a:t>
            </a:r>
          </a:p>
          <a:p>
            <a:pPr marL="833438" lvl="1" indent="-457200" eaLnBrk="1" hangingPunct="1">
              <a:buFont typeface="+mj-lt"/>
              <a:buAutoNum type="arabicPeriod"/>
            </a:pPr>
            <a:r>
              <a:rPr lang="de-DE" dirty="0" smtClean="0"/>
              <a:t>Annahmen</a:t>
            </a:r>
          </a:p>
          <a:p>
            <a:pPr marL="833438" lvl="1" indent="-457200" eaLnBrk="1" hangingPunct="1">
              <a:buFont typeface="+mj-lt"/>
              <a:buAutoNum type="arabicPeriod"/>
            </a:pPr>
            <a:r>
              <a:rPr lang="de-DE" dirty="0" smtClean="0"/>
              <a:t>Theorie</a:t>
            </a:r>
          </a:p>
          <a:p>
            <a:pPr marL="833438" lvl="1" indent="-457200" eaLnBrk="1" hangingPunct="1">
              <a:buFont typeface="+mj-lt"/>
              <a:buAutoNum type="arabicPeriod"/>
            </a:pPr>
            <a:r>
              <a:rPr lang="de-DE" dirty="0" smtClean="0"/>
              <a:t>Praxis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de-DE" dirty="0" smtClean="0"/>
              <a:t>Szenario I/ II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de-DE" dirty="0" smtClean="0"/>
              <a:t>Erkenntnis / Schlussfolgerung</a:t>
            </a:r>
          </a:p>
          <a:p>
            <a:pPr marL="457200" indent="-457200" eaLnBrk="1" hangingPunct="1">
              <a:buFont typeface="+mj-lt"/>
              <a:buAutoNum type="arabicPeriod"/>
            </a:pPr>
            <a:r>
              <a:rPr lang="de-DE" dirty="0" err="1" smtClean="0"/>
              <a:t>Lessons</a:t>
            </a:r>
            <a:r>
              <a:rPr lang="de-DE" dirty="0" smtClean="0"/>
              <a:t> </a:t>
            </a:r>
            <a:r>
              <a:rPr lang="de-DE" dirty="0" err="1" smtClean="0"/>
              <a:t>Learned</a:t>
            </a:r>
            <a:endParaRPr lang="de-D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Projektziel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</a:t>
            </a:r>
            <a:fld id="{2D9143C3-1DFB-4A34-B355-4434AD5B6959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  <p:sp>
        <p:nvSpPr>
          <p:cNvPr id="6" name="Inhaltsplatzhalter 1"/>
          <p:cNvSpPr txBox="1">
            <a:spLocks/>
          </p:cNvSpPr>
          <p:nvPr/>
        </p:nvSpPr>
        <p:spPr>
          <a:xfrm>
            <a:off x="398944" y="4077072"/>
            <a:ext cx="8424936" cy="1966352"/>
          </a:xfrm>
          <a:prstGeom prst="rect">
            <a:avLst/>
          </a:prstGeom>
        </p:spPr>
        <p:txBody>
          <a:bodyPr/>
          <a:lstStyle>
            <a:lvl1pPr marL="200025" indent="-2000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SzPct val="120000"/>
              <a:buFont typeface="Wingdings" pitchFamily="28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263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Font typeface="Times" pitchFamily="28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524000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de-DE" sz="1600" dirty="0" smtClean="0"/>
              <a:t>Untersuchung:</a:t>
            </a:r>
          </a:p>
          <a:p>
            <a:pPr marL="457200" lvl="1" indent="-285750"/>
            <a:r>
              <a:rPr lang="de-DE" sz="1600" dirty="0" smtClean="0"/>
              <a:t>Kosten			(Wie stark steigen/fallen die Gesamtkosten?)</a:t>
            </a:r>
          </a:p>
          <a:p>
            <a:pPr marL="457200" lvl="1" indent="-285750"/>
            <a:r>
              <a:rPr lang="de-DE" sz="1600" dirty="0" smtClean="0"/>
              <a:t>Durchlaufzeiten		(Wie stark verlängert/verkürzt sich die DLZ?)</a:t>
            </a:r>
          </a:p>
          <a:p>
            <a:pPr marL="457200" lvl="1" indent="-285750"/>
            <a:r>
              <a:rPr lang="de-DE" sz="1600" dirty="0" smtClean="0"/>
              <a:t>Supply Chain Mitglieder		(Welche Konsequenz haben die Veränderungen 						für die SC und deren Mitglieder?)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1218107" y="2420888"/>
            <a:ext cx="6786610" cy="954107"/>
          </a:xfrm>
          <a:prstGeom prst="rect">
            <a:avLst/>
          </a:prstGeom>
          <a:solidFill>
            <a:schemeClr val="accent1">
              <a:lumMod val="75000"/>
              <a:alpha val="28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de-DE" sz="2800" dirty="0" smtClean="0"/>
              <a:t>Kosten- und Durchlaufzeitenuntersuchung </a:t>
            </a:r>
          </a:p>
          <a:p>
            <a:pPr algn="ctr"/>
            <a:r>
              <a:rPr lang="de-DE" sz="2800" dirty="0" smtClean="0"/>
              <a:t>am Beispiel einer kompletten Supply Chain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08814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Visualisierung Materialfluss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</a:t>
            </a:r>
            <a:fld id="{2D9143C3-1DFB-4A34-B355-4434AD5B6959}" type="slidenum">
              <a:rPr lang="de-DE" smtClean="0"/>
              <a:pPr>
                <a:defRPr/>
              </a:pPr>
              <a:t>4</a:t>
            </a:fld>
            <a:endParaRPr lang="de-DE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4444" y1="58491" x2="57778" y2="94340"/>
                        <a14:backgroundMark x1="71111" y1="49057" x2="86667" y2="0"/>
                        <a14:backgroundMark x1="55556" y1="62264" x2="88889" y2="98113"/>
                        <a14:backgroundMark x1="15556" y1="56604" x2="46667" y2="962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356992"/>
            <a:ext cx="214313" cy="25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5603" y1="87778" x2="75862" y2="96111"/>
                        <a14:foregroundMark x1="12069" y1="86667" x2="75862" y2="86111"/>
                        <a14:foregroundMark x1="3448" y1="96667" x2="34914" y2="95000"/>
                        <a14:foregroundMark x1="8621" y1="11111" x2="41379" y2="16667"/>
                        <a14:foregroundMark x1="7328" y1="6667" x2="15517" y2="23889"/>
                        <a14:foregroundMark x1="91810" y1="89444" x2="93966" y2="52222"/>
                        <a14:foregroundMark x1="60776" y1="55000" x2="90086" y2="53889"/>
                        <a14:foregroundMark x1="62500" y1="63333" x2="91810" y2="64444"/>
                        <a14:foregroundMark x1="62500" y1="41667" x2="95259" y2="41667"/>
                        <a14:foregroundMark x1="56897" y1="49444" x2="66379" y2="50000"/>
                        <a14:foregroundMark x1="91810" y1="94444" x2="79741" y2="77778"/>
                        <a14:backgroundMark x1="45690" y1="51667" x2="90948" y2="5556"/>
                        <a14:backgroundMark x1="5172" y1="55000" x2="3879" y2="23889"/>
                        <a14:backgroundMark x1="21552" y1="65000" x2="21983" y2="25556"/>
                        <a14:backgroundMark x1="32328" y1="63889" x2="32759" y2="28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020" y="2911563"/>
            <a:ext cx="574352" cy="445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87625" y1="81871" x2="76923" y2="49708"/>
                        <a14:foregroundMark x1="66890" y1="46784" x2="83612" y2="85380"/>
                        <a14:backgroundMark x1="83278" y1="25731" x2="99331" y2="15789"/>
                        <a14:backgroundMark x1="67224" y1="14035" x2="90635" y2="35088"/>
                        <a14:backgroundMark x1="63211" y1="38012" x2="88963" y2="29825"/>
                        <a14:backgroundMark x1="3679" y1="32749" x2="65552" y2="25731"/>
                        <a14:backgroundMark x1="65552" y1="39181" x2="75251" y2="5848"/>
                        <a14:backgroundMark x1="63545" y1="37427" x2="96990" y2="233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4257" y="2550271"/>
            <a:ext cx="633985" cy="362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 descr="http://www.logistik-daten.de/logistikabc/content/gebaeude/Fabrik%20a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857" b="100000" l="0" r="90000">
                        <a14:foregroundMark x1="5278" y1="70789" x2="75694" y2="96774"/>
                        <a14:foregroundMark x1="51806" y1="74194" x2="67222" y2="78495"/>
                        <a14:foregroundMark x1="76528" y1="70789" x2="59306" y2="89247"/>
                        <a14:foregroundMark x1="4028" y1="96774" x2="53889" y2="68100"/>
                        <a14:foregroundMark x1="13611" y1="97312" x2="75694" y2="93011"/>
                        <a14:foregroundMark x1="71848" y1="88636" x2="73314" y2="86364"/>
                        <a14:backgroundMark x1="11944" y1="17921" x2="66389" y2="22222"/>
                        <a14:backgroundMark x1="48333" y1="55735" x2="73611" y2="50896"/>
                        <a14:backgroundMark x1="7625" y1="50379" x2="94721" y2="58712"/>
                        <a14:backgroundMark x1="4985" y1="59848" x2="86217" y2="16667"/>
                        <a14:backgroundMark x1="14076" y1="32576" x2="43695" y2="57955"/>
                        <a14:backgroundMark x1="1466" y1="12879" x2="89150" y2="68182"/>
                        <a14:backgroundMark x1="3226" y1="64394" x2="44868" y2="11364"/>
                        <a14:backgroundMark x1="880" y1="95833" x2="1760" y2="14394"/>
                        <a14:backgroundMark x1="2053" y1="33712" x2="32551" y2="28030"/>
                        <a14:backgroundMark x1="4106" y1="34470" x2="16422" y2="64773"/>
                        <a14:backgroundMark x1="7038" y1="64394" x2="31085" y2="9848"/>
                        <a14:backgroundMark x1="15249" y1="57197" x2="80352" y2="50758"/>
                        <a14:backgroundMark x1="2933" y1="64394" x2="90616" y2="65909"/>
                        <a14:backgroundMark x1="79765" y1="66288" x2="79472" y2="95833"/>
                        <a14:backgroundMark x1="80645" y1="98106" x2="91496" y2="59470"/>
                        <a14:backgroundMark x1="79472" y1="93182" x2="80352" y2="94697"/>
                        <a14:backgroundMark x1="79179" y1="90530" x2="79472" y2="99242"/>
                        <a14:backgroundMark x1="82405" y1="97727" x2="80938" y2="90909"/>
                        <a14:backgroundMark x1="81232" y1="97727" x2="87977" y2="98106"/>
                        <a14:backgroundMark x1="4985" y1="48106" x2="33138" y2="25379"/>
                        <a14:backgroundMark x1="4399" y1="27652" x2="24340" y2="57955"/>
                        <a14:backgroundMark x1="5865" y1="67045" x2="69208" y2="66288"/>
                        <a14:backgroundMark x1="4985" y1="30303" x2="2933" y2="63636"/>
                        <a14:backgroundMark x1="5572" y1="14394" x2="26100" y2="17803"/>
                        <a14:backgroundMark x1="4692" y1="12500" x2="880" y2="31439"/>
                        <a14:backgroundMark x1="1173" y1="34470" x2="1173" y2="34470"/>
                        <a14:backgroundMark x1="1173" y1="34470" x2="1173" y2="35606"/>
                        <a14:backgroundMark x1="2639" y1="37121" x2="2639" y2="66288"/>
                        <a14:backgroundMark x1="12023" y1="65909" x2="2346" y2="65909"/>
                        <a14:backgroundMark x1="1466" y1="96970" x2="587" y2="13258"/>
                        <a14:backgroundMark x1="82111" y1="98864" x2="79765" y2="96212"/>
                        <a14:backgroundMark x1="68328" y1="66288" x2="85924" y2="67424"/>
                        <a14:backgroundMark x1="79179" y1="77652" x2="78886" y2="62500"/>
                        <a14:backgroundMark x1="2053" y1="10606" x2="0" y2="40530"/>
                        <a14:backgroundMark x1="4692" y1="48485" x2="0" y2="55303"/>
                        <a14:backgroundMark x1="3519" y1="63258" x2="0" y2="70076"/>
                        <a14:backgroundMark x1="1466" y1="71970" x2="0" y2="73485"/>
                        <a14:backgroundMark x1="587" y1="76894" x2="0" y2="93939"/>
                        <a14:backgroundMark x1="1466" y1="98106" x2="0" y2="98485"/>
                        <a14:backgroundMark x1="1760" y1="98864" x2="293" y2="681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2852936"/>
            <a:ext cx="519056" cy="402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206" y="2132856"/>
            <a:ext cx="8568952" cy="324036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hteckige Legende 11"/>
          <p:cNvSpPr/>
          <p:nvPr/>
        </p:nvSpPr>
        <p:spPr>
          <a:xfrm>
            <a:off x="4427984" y="2204864"/>
            <a:ext cx="2880320" cy="288032"/>
          </a:xfrm>
          <a:prstGeom prst="wedgeRectCallout">
            <a:avLst>
              <a:gd name="adj1" fmla="val -55040"/>
              <a:gd name="adj2" fmla="val 152510"/>
            </a:avLst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/>
              <a:t>Großhändler, Rotterdam NED </a:t>
            </a:r>
            <a:endParaRPr lang="de-DE" sz="1200" dirty="0"/>
          </a:p>
        </p:txBody>
      </p:sp>
      <p:sp>
        <p:nvSpPr>
          <p:cNvPr id="13" name="Freihandform 12"/>
          <p:cNvSpPr/>
          <p:nvPr/>
        </p:nvSpPr>
        <p:spPr>
          <a:xfrm>
            <a:off x="3869741" y="2787523"/>
            <a:ext cx="3240633" cy="1192397"/>
          </a:xfrm>
          <a:custGeom>
            <a:avLst/>
            <a:gdLst>
              <a:gd name="connsiteX0" fmla="*/ 3174797 w 3240633"/>
              <a:gd name="connsiteY0" fmla="*/ 504768 h 1192397"/>
              <a:gd name="connsiteX1" fmla="*/ 3226003 w 3240633"/>
              <a:gd name="connsiteY1" fmla="*/ 548659 h 1192397"/>
              <a:gd name="connsiteX2" fmla="*/ 3240633 w 3240633"/>
              <a:gd name="connsiteY2" fmla="*/ 592551 h 1192397"/>
              <a:gd name="connsiteX3" fmla="*/ 3226003 w 3240633"/>
              <a:gd name="connsiteY3" fmla="*/ 694963 h 1192397"/>
              <a:gd name="connsiteX4" fmla="*/ 3211373 w 3240633"/>
              <a:gd name="connsiteY4" fmla="*/ 709594 h 1192397"/>
              <a:gd name="connsiteX5" fmla="*/ 3204057 w 3240633"/>
              <a:gd name="connsiteY5" fmla="*/ 731539 h 1192397"/>
              <a:gd name="connsiteX6" fmla="*/ 3189427 w 3240633"/>
              <a:gd name="connsiteY6" fmla="*/ 746170 h 1192397"/>
              <a:gd name="connsiteX7" fmla="*/ 3174797 w 3240633"/>
              <a:gd name="connsiteY7" fmla="*/ 790061 h 1192397"/>
              <a:gd name="connsiteX8" fmla="*/ 3160166 w 3240633"/>
              <a:gd name="connsiteY8" fmla="*/ 833952 h 1192397"/>
              <a:gd name="connsiteX9" fmla="*/ 3145536 w 3240633"/>
              <a:gd name="connsiteY9" fmla="*/ 848583 h 1192397"/>
              <a:gd name="connsiteX10" fmla="*/ 3123590 w 3240633"/>
              <a:gd name="connsiteY10" fmla="*/ 914419 h 1192397"/>
              <a:gd name="connsiteX11" fmla="*/ 3108960 w 3240633"/>
              <a:gd name="connsiteY11" fmla="*/ 929050 h 1192397"/>
              <a:gd name="connsiteX12" fmla="*/ 3094329 w 3240633"/>
              <a:gd name="connsiteY12" fmla="*/ 950995 h 1192397"/>
              <a:gd name="connsiteX13" fmla="*/ 3072384 w 3240633"/>
              <a:gd name="connsiteY13" fmla="*/ 965626 h 1192397"/>
              <a:gd name="connsiteX14" fmla="*/ 3043123 w 3240633"/>
              <a:gd name="connsiteY14" fmla="*/ 994887 h 1192397"/>
              <a:gd name="connsiteX15" fmla="*/ 3021177 w 3240633"/>
              <a:gd name="connsiteY15" fmla="*/ 1016832 h 1192397"/>
              <a:gd name="connsiteX16" fmla="*/ 3013862 w 3240633"/>
              <a:gd name="connsiteY16" fmla="*/ 1038778 h 1192397"/>
              <a:gd name="connsiteX17" fmla="*/ 2984601 w 3240633"/>
              <a:gd name="connsiteY17" fmla="*/ 1075354 h 1192397"/>
              <a:gd name="connsiteX18" fmla="*/ 2962656 w 3240633"/>
              <a:gd name="connsiteY18" fmla="*/ 1119245 h 1192397"/>
              <a:gd name="connsiteX19" fmla="*/ 2940710 w 3240633"/>
              <a:gd name="connsiteY19" fmla="*/ 1163136 h 1192397"/>
              <a:gd name="connsiteX20" fmla="*/ 2911449 w 3240633"/>
              <a:gd name="connsiteY20" fmla="*/ 1192397 h 1192397"/>
              <a:gd name="connsiteX21" fmla="*/ 2816352 w 3240633"/>
              <a:gd name="connsiteY21" fmla="*/ 1177767 h 1192397"/>
              <a:gd name="connsiteX22" fmla="*/ 2801721 w 3240633"/>
              <a:gd name="connsiteY22" fmla="*/ 1163136 h 1192397"/>
              <a:gd name="connsiteX23" fmla="*/ 2757830 w 3240633"/>
              <a:gd name="connsiteY23" fmla="*/ 1148506 h 1192397"/>
              <a:gd name="connsiteX24" fmla="*/ 2735885 w 3240633"/>
              <a:gd name="connsiteY24" fmla="*/ 1141191 h 1192397"/>
              <a:gd name="connsiteX25" fmla="*/ 2728569 w 3240633"/>
              <a:gd name="connsiteY25" fmla="*/ 1119245 h 1192397"/>
              <a:gd name="connsiteX26" fmla="*/ 2706624 w 3240633"/>
              <a:gd name="connsiteY26" fmla="*/ 1104615 h 1192397"/>
              <a:gd name="connsiteX27" fmla="*/ 2670048 w 3240633"/>
              <a:gd name="connsiteY27" fmla="*/ 1075354 h 1192397"/>
              <a:gd name="connsiteX28" fmla="*/ 2553005 w 3240633"/>
              <a:gd name="connsiteY28" fmla="*/ 1089984 h 1192397"/>
              <a:gd name="connsiteX29" fmla="*/ 2523744 w 3240633"/>
              <a:gd name="connsiteY29" fmla="*/ 1104615 h 1192397"/>
              <a:gd name="connsiteX30" fmla="*/ 2472537 w 3240633"/>
              <a:gd name="connsiteY30" fmla="*/ 1126560 h 1192397"/>
              <a:gd name="connsiteX31" fmla="*/ 2340864 w 3240633"/>
              <a:gd name="connsiteY31" fmla="*/ 1133875 h 1192397"/>
              <a:gd name="connsiteX32" fmla="*/ 2253081 w 3240633"/>
              <a:gd name="connsiteY32" fmla="*/ 1155821 h 1192397"/>
              <a:gd name="connsiteX33" fmla="*/ 2216505 w 3240633"/>
              <a:gd name="connsiteY33" fmla="*/ 1163136 h 1192397"/>
              <a:gd name="connsiteX34" fmla="*/ 2099462 w 3240633"/>
              <a:gd name="connsiteY34" fmla="*/ 1155821 h 1192397"/>
              <a:gd name="connsiteX35" fmla="*/ 2048256 w 3240633"/>
              <a:gd name="connsiteY35" fmla="*/ 1133875 h 1192397"/>
              <a:gd name="connsiteX36" fmla="*/ 2018995 w 3240633"/>
              <a:gd name="connsiteY36" fmla="*/ 1126560 h 1192397"/>
              <a:gd name="connsiteX37" fmla="*/ 1997049 w 3240633"/>
              <a:gd name="connsiteY37" fmla="*/ 1119245 h 1192397"/>
              <a:gd name="connsiteX38" fmla="*/ 1953158 w 3240633"/>
              <a:gd name="connsiteY38" fmla="*/ 1082669 h 1192397"/>
              <a:gd name="connsiteX39" fmla="*/ 1916582 w 3240633"/>
              <a:gd name="connsiteY39" fmla="*/ 1038778 h 1192397"/>
              <a:gd name="connsiteX40" fmla="*/ 1872691 w 3240633"/>
              <a:gd name="connsiteY40" fmla="*/ 1009517 h 1192397"/>
              <a:gd name="connsiteX41" fmla="*/ 1850745 w 3240633"/>
              <a:gd name="connsiteY41" fmla="*/ 994887 h 1192397"/>
              <a:gd name="connsiteX42" fmla="*/ 1828800 w 3240633"/>
              <a:gd name="connsiteY42" fmla="*/ 980256 h 1192397"/>
              <a:gd name="connsiteX43" fmla="*/ 1726387 w 3240633"/>
              <a:gd name="connsiteY43" fmla="*/ 972941 h 1192397"/>
              <a:gd name="connsiteX44" fmla="*/ 1675181 w 3240633"/>
              <a:gd name="connsiteY44" fmla="*/ 958311 h 1192397"/>
              <a:gd name="connsiteX45" fmla="*/ 1616659 w 3240633"/>
              <a:gd name="connsiteY45" fmla="*/ 950995 h 1192397"/>
              <a:gd name="connsiteX46" fmla="*/ 1565453 w 3240633"/>
              <a:gd name="connsiteY46" fmla="*/ 943680 h 1192397"/>
              <a:gd name="connsiteX47" fmla="*/ 1499616 w 3240633"/>
              <a:gd name="connsiteY47" fmla="*/ 929050 h 1192397"/>
              <a:gd name="connsiteX48" fmla="*/ 1455725 w 3240633"/>
              <a:gd name="connsiteY48" fmla="*/ 943680 h 1192397"/>
              <a:gd name="connsiteX49" fmla="*/ 1367942 w 3240633"/>
              <a:gd name="connsiteY49" fmla="*/ 936365 h 1192397"/>
              <a:gd name="connsiteX50" fmla="*/ 1345997 w 3240633"/>
              <a:gd name="connsiteY50" fmla="*/ 929050 h 1192397"/>
              <a:gd name="connsiteX51" fmla="*/ 1316736 w 3240633"/>
              <a:gd name="connsiteY51" fmla="*/ 892474 h 1192397"/>
              <a:gd name="connsiteX52" fmla="*/ 1280160 w 3240633"/>
              <a:gd name="connsiteY52" fmla="*/ 863213 h 1192397"/>
              <a:gd name="connsiteX53" fmla="*/ 1265529 w 3240633"/>
              <a:gd name="connsiteY53" fmla="*/ 848583 h 1192397"/>
              <a:gd name="connsiteX54" fmla="*/ 1228953 w 3240633"/>
              <a:gd name="connsiteY54" fmla="*/ 782746 h 1192397"/>
              <a:gd name="connsiteX55" fmla="*/ 1207008 w 3240633"/>
              <a:gd name="connsiteY55" fmla="*/ 775431 h 1192397"/>
              <a:gd name="connsiteX56" fmla="*/ 1177747 w 3240633"/>
              <a:gd name="connsiteY56" fmla="*/ 738855 h 1192397"/>
              <a:gd name="connsiteX57" fmla="*/ 1155801 w 3240633"/>
              <a:gd name="connsiteY57" fmla="*/ 694963 h 1192397"/>
              <a:gd name="connsiteX58" fmla="*/ 1119225 w 3240633"/>
              <a:gd name="connsiteY58" fmla="*/ 629127 h 1192397"/>
              <a:gd name="connsiteX59" fmla="*/ 1104595 w 3240633"/>
              <a:gd name="connsiteY59" fmla="*/ 555975 h 1192397"/>
              <a:gd name="connsiteX60" fmla="*/ 1082649 w 3240633"/>
              <a:gd name="connsiteY60" fmla="*/ 490138 h 1192397"/>
              <a:gd name="connsiteX61" fmla="*/ 1060704 w 3240633"/>
              <a:gd name="connsiteY61" fmla="*/ 482823 h 1192397"/>
              <a:gd name="connsiteX62" fmla="*/ 1046073 w 3240633"/>
              <a:gd name="connsiteY62" fmla="*/ 468192 h 1192397"/>
              <a:gd name="connsiteX63" fmla="*/ 980237 w 3240633"/>
              <a:gd name="connsiteY63" fmla="*/ 460877 h 1192397"/>
              <a:gd name="connsiteX64" fmla="*/ 958291 w 3240633"/>
              <a:gd name="connsiteY64" fmla="*/ 453562 h 1192397"/>
              <a:gd name="connsiteX65" fmla="*/ 899769 w 3240633"/>
              <a:gd name="connsiteY65" fmla="*/ 424301 h 1192397"/>
              <a:gd name="connsiteX66" fmla="*/ 855878 w 3240633"/>
              <a:gd name="connsiteY66" fmla="*/ 409671 h 1192397"/>
              <a:gd name="connsiteX67" fmla="*/ 790041 w 3240633"/>
              <a:gd name="connsiteY67" fmla="*/ 402355 h 1192397"/>
              <a:gd name="connsiteX68" fmla="*/ 738835 w 3240633"/>
              <a:gd name="connsiteY68" fmla="*/ 387725 h 1192397"/>
              <a:gd name="connsiteX69" fmla="*/ 658368 w 3240633"/>
              <a:gd name="connsiteY69" fmla="*/ 380410 h 1192397"/>
              <a:gd name="connsiteX70" fmla="*/ 621792 w 3240633"/>
              <a:gd name="connsiteY70" fmla="*/ 358464 h 1192397"/>
              <a:gd name="connsiteX71" fmla="*/ 599846 w 3240633"/>
              <a:gd name="connsiteY71" fmla="*/ 351149 h 1192397"/>
              <a:gd name="connsiteX72" fmla="*/ 577901 w 3240633"/>
              <a:gd name="connsiteY72" fmla="*/ 336519 h 1192397"/>
              <a:gd name="connsiteX73" fmla="*/ 395021 w 3240633"/>
              <a:gd name="connsiteY73" fmla="*/ 351149 h 1192397"/>
              <a:gd name="connsiteX74" fmla="*/ 241401 w 3240633"/>
              <a:gd name="connsiteY74" fmla="*/ 358464 h 1192397"/>
              <a:gd name="connsiteX75" fmla="*/ 160934 w 3240633"/>
              <a:gd name="connsiteY75" fmla="*/ 380410 h 1192397"/>
              <a:gd name="connsiteX76" fmla="*/ 73152 w 3240633"/>
              <a:gd name="connsiteY76" fmla="*/ 387725 h 1192397"/>
              <a:gd name="connsiteX77" fmla="*/ 21945 w 3240633"/>
              <a:gd name="connsiteY77" fmla="*/ 373095 h 1192397"/>
              <a:gd name="connsiteX78" fmla="*/ 14630 w 3240633"/>
              <a:gd name="connsiteY78" fmla="*/ 351149 h 1192397"/>
              <a:gd name="connsiteX79" fmla="*/ 0 w 3240633"/>
              <a:gd name="connsiteY79" fmla="*/ 329203 h 1192397"/>
              <a:gd name="connsiteX80" fmla="*/ 14630 w 3240633"/>
              <a:gd name="connsiteY80" fmla="*/ 226791 h 1192397"/>
              <a:gd name="connsiteX81" fmla="*/ 36576 w 3240633"/>
              <a:gd name="connsiteY81" fmla="*/ 190215 h 1192397"/>
              <a:gd name="connsiteX82" fmla="*/ 58521 w 3240633"/>
              <a:gd name="connsiteY82" fmla="*/ 182899 h 1192397"/>
              <a:gd name="connsiteX83" fmla="*/ 87782 w 3240633"/>
              <a:gd name="connsiteY83" fmla="*/ 146323 h 1192397"/>
              <a:gd name="connsiteX84" fmla="*/ 95097 w 3240633"/>
              <a:gd name="connsiteY84" fmla="*/ 124378 h 1192397"/>
              <a:gd name="connsiteX85" fmla="*/ 109728 w 3240633"/>
              <a:gd name="connsiteY85" fmla="*/ 109747 h 1192397"/>
              <a:gd name="connsiteX86" fmla="*/ 124358 w 3240633"/>
              <a:gd name="connsiteY86" fmla="*/ 87802 h 1192397"/>
              <a:gd name="connsiteX87" fmla="*/ 146304 w 3240633"/>
              <a:gd name="connsiteY87" fmla="*/ 80487 h 1192397"/>
              <a:gd name="connsiteX88" fmla="*/ 160934 w 3240633"/>
              <a:gd name="connsiteY88" fmla="*/ 65856 h 1192397"/>
              <a:gd name="connsiteX89" fmla="*/ 226771 w 3240633"/>
              <a:gd name="connsiteY89" fmla="*/ 51226 h 1192397"/>
              <a:gd name="connsiteX90" fmla="*/ 256032 w 3240633"/>
              <a:gd name="connsiteY90" fmla="*/ 43911 h 1192397"/>
              <a:gd name="connsiteX91" fmla="*/ 299923 w 3240633"/>
              <a:gd name="connsiteY91" fmla="*/ 36595 h 1192397"/>
              <a:gd name="connsiteX92" fmla="*/ 351129 w 3240633"/>
              <a:gd name="connsiteY92" fmla="*/ 21965 h 1192397"/>
              <a:gd name="connsiteX93" fmla="*/ 365760 w 3240633"/>
              <a:gd name="connsiteY93" fmla="*/ 7335 h 1192397"/>
              <a:gd name="connsiteX94" fmla="*/ 395021 w 3240633"/>
              <a:gd name="connsiteY94" fmla="*/ 19 h 1192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</a:cxnLst>
            <a:rect l="l" t="t" r="r" b="b"/>
            <a:pathLst>
              <a:path w="3240633" h="1192397">
                <a:moveTo>
                  <a:pt x="3174797" y="504768"/>
                </a:moveTo>
                <a:cubicBezTo>
                  <a:pt x="3202358" y="521305"/>
                  <a:pt x="3213722" y="521025"/>
                  <a:pt x="3226003" y="548659"/>
                </a:cubicBezTo>
                <a:cubicBezTo>
                  <a:pt x="3232266" y="562752"/>
                  <a:pt x="3240633" y="592551"/>
                  <a:pt x="3240633" y="592551"/>
                </a:cubicBezTo>
                <a:cubicBezTo>
                  <a:pt x="3240397" y="594914"/>
                  <a:pt x="3235947" y="675074"/>
                  <a:pt x="3226003" y="694963"/>
                </a:cubicBezTo>
                <a:cubicBezTo>
                  <a:pt x="3222919" y="701132"/>
                  <a:pt x="3216250" y="704717"/>
                  <a:pt x="3211373" y="709594"/>
                </a:cubicBezTo>
                <a:cubicBezTo>
                  <a:pt x="3208934" y="716909"/>
                  <a:pt x="3208024" y="724927"/>
                  <a:pt x="3204057" y="731539"/>
                </a:cubicBezTo>
                <a:cubicBezTo>
                  <a:pt x="3200509" y="737453"/>
                  <a:pt x="3192511" y="740001"/>
                  <a:pt x="3189427" y="746170"/>
                </a:cubicBezTo>
                <a:cubicBezTo>
                  <a:pt x="3182530" y="759964"/>
                  <a:pt x="3179674" y="775431"/>
                  <a:pt x="3174797" y="790061"/>
                </a:cubicBezTo>
                <a:lnTo>
                  <a:pt x="3160166" y="833952"/>
                </a:lnTo>
                <a:cubicBezTo>
                  <a:pt x="3157985" y="840495"/>
                  <a:pt x="3150413" y="843706"/>
                  <a:pt x="3145536" y="848583"/>
                </a:cubicBezTo>
                <a:lnTo>
                  <a:pt x="3123590" y="914419"/>
                </a:lnTo>
                <a:cubicBezTo>
                  <a:pt x="3121409" y="920962"/>
                  <a:pt x="3113268" y="923664"/>
                  <a:pt x="3108960" y="929050"/>
                </a:cubicBezTo>
                <a:cubicBezTo>
                  <a:pt x="3103468" y="935915"/>
                  <a:pt x="3100546" y="944778"/>
                  <a:pt x="3094329" y="950995"/>
                </a:cubicBezTo>
                <a:cubicBezTo>
                  <a:pt x="3088112" y="957212"/>
                  <a:pt x="3079059" y="959904"/>
                  <a:pt x="3072384" y="965626"/>
                </a:cubicBezTo>
                <a:cubicBezTo>
                  <a:pt x="3061911" y="974603"/>
                  <a:pt x="3052877" y="985133"/>
                  <a:pt x="3043123" y="994887"/>
                </a:cubicBezTo>
                <a:lnTo>
                  <a:pt x="3021177" y="1016832"/>
                </a:lnTo>
                <a:cubicBezTo>
                  <a:pt x="3018739" y="1024147"/>
                  <a:pt x="3017310" y="1031881"/>
                  <a:pt x="3013862" y="1038778"/>
                </a:cubicBezTo>
                <a:cubicBezTo>
                  <a:pt x="3004635" y="1057233"/>
                  <a:pt x="2998209" y="1061746"/>
                  <a:pt x="2984601" y="1075354"/>
                </a:cubicBezTo>
                <a:cubicBezTo>
                  <a:pt x="2966214" y="1130516"/>
                  <a:pt x="2991018" y="1062519"/>
                  <a:pt x="2962656" y="1119245"/>
                </a:cubicBezTo>
                <a:cubicBezTo>
                  <a:pt x="2947079" y="1150400"/>
                  <a:pt x="2965868" y="1133785"/>
                  <a:pt x="2940710" y="1163136"/>
                </a:cubicBezTo>
                <a:cubicBezTo>
                  <a:pt x="2931733" y="1173609"/>
                  <a:pt x="2911449" y="1192397"/>
                  <a:pt x="2911449" y="1192397"/>
                </a:cubicBezTo>
                <a:cubicBezTo>
                  <a:pt x="2907228" y="1191975"/>
                  <a:pt x="2837442" y="1190421"/>
                  <a:pt x="2816352" y="1177767"/>
                </a:cubicBezTo>
                <a:cubicBezTo>
                  <a:pt x="2810438" y="1174218"/>
                  <a:pt x="2807890" y="1166220"/>
                  <a:pt x="2801721" y="1163136"/>
                </a:cubicBezTo>
                <a:cubicBezTo>
                  <a:pt x="2787927" y="1156239"/>
                  <a:pt x="2772460" y="1153383"/>
                  <a:pt x="2757830" y="1148506"/>
                </a:cubicBezTo>
                <a:lnTo>
                  <a:pt x="2735885" y="1141191"/>
                </a:lnTo>
                <a:cubicBezTo>
                  <a:pt x="2733446" y="1133876"/>
                  <a:pt x="2733386" y="1125266"/>
                  <a:pt x="2728569" y="1119245"/>
                </a:cubicBezTo>
                <a:cubicBezTo>
                  <a:pt x="2723077" y="1112380"/>
                  <a:pt x="2713489" y="1110107"/>
                  <a:pt x="2706624" y="1104615"/>
                </a:cubicBezTo>
                <a:cubicBezTo>
                  <a:pt x="2654507" y="1062921"/>
                  <a:pt x="2737590" y="1120382"/>
                  <a:pt x="2670048" y="1075354"/>
                </a:cubicBezTo>
                <a:cubicBezTo>
                  <a:pt x="2625454" y="1078784"/>
                  <a:pt x="2590998" y="1073701"/>
                  <a:pt x="2553005" y="1089984"/>
                </a:cubicBezTo>
                <a:cubicBezTo>
                  <a:pt x="2542982" y="1094280"/>
                  <a:pt x="2533212" y="1099205"/>
                  <a:pt x="2523744" y="1104615"/>
                </a:cubicBezTo>
                <a:cubicBezTo>
                  <a:pt x="2498367" y="1119116"/>
                  <a:pt x="2504684" y="1123638"/>
                  <a:pt x="2472537" y="1126560"/>
                </a:cubicBezTo>
                <a:cubicBezTo>
                  <a:pt x="2428759" y="1130540"/>
                  <a:pt x="2384755" y="1131437"/>
                  <a:pt x="2340864" y="1133875"/>
                </a:cubicBezTo>
                <a:lnTo>
                  <a:pt x="2253081" y="1155821"/>
                </a:lnTo>
                <a:cubicBezTo>
                  <a:pt x="2241019" y="1158836"/>
                  <a:pt x="2228697" y="1160698"/>
                  <a:pt x="2216505" y="1163136"/>
                </a:cubicBezTo>
                <a:cubicBezTo>
                  <a:pt x="2177491" y="1160698"/>
                  <a:pt x="2138358" y="1159711"/>
                  <a:pt x="2099462" y="1155821"/>
                </a:cubicBezTo>
                <a:cubicBezTo>
                  <a:pt x="2053803" y="1151255"/>
                  <a:pt x="2085447" y="1149814"/>
                  <a:pt x="2048256" y="1133875"/>
                </a:cubicBezTo>
                <a:cubicBezTo>
                  <a:pt x="2039015" y="1129915"/>
                  <a:pt x="2028662" y="1129322"/>
                  <a:pt x="2018995" y="1126560"/>
                </a:cubicBezTo>
                <a:cubicBezTo>
                  <a:pt x="2011581" y="1124442"/>
                  <a:pt x="2004364" y="1121683"/>
                  <a:pt x="1997049" y="1119245"/>
                </a:cubicBezTo>
                <a:cubicBezTo>
                  <a:pt x="1982830" y="1108580"/>
                  <a:pt x="1964780" y="1097197"/>
                  <a:pt x="1953158" y="1082669"/>
                </a:cubicBezTo>
                <a:cubicBezTo>
                  <a:pt x="1933264" y="1057802"/>
                  <a:pt x="1944186" y="1060248"/>
                  <a:pt x="1916582" y="1038778"/>
                </a:cubicBezTo>
                <a:cubicBezTo>
                  <a:pt x="1902702" y="1027983"/>
                  <a:pt x="1887321" y="1019271"/>
                  <a:pt x="1872691" y="1009517"/>
                </a:cubicBezTo>
                <a:lnTo>
                  <a:pt x="1850745" y="994887"/>
                </a:lnTo>
                <a:cubicBezTo>
                  <a:pt x="1843430" y="990010"/>
                  <a:pt x="1837569" y="980882"/>
                  <a:pt x="1828800" y="980256"/>
                </a:cubicBezTo>
                <a:lnTo>
                  <a:pt x="1726387" y="972941"/>
                </a:lnTo>
                <a:cubicBezTo>
                  <a:pt x="1708994" y="967144"/>
                  <a:pt x="1693551" y="961373"/>
                  <a:pt x="1675181" y="958311"/>
                </a:cubicBezTo>
                <a:cubicBezTo>
                  <a:pt x="1655789" y="955079"/>
                  <a:pt x="1636146" y="953593"/>
                  <a:pt x="1616659" y="950995"/>
                </a:cubicBezTo>
                <a:lnTo>
                  <a:pt x="1565453" y="943680"/>
                </a:lnTo>
                <a:cubicBezTo>
                  <a:pt x="1545500" y="937029"/>
                  <a:pt x="1520214" y="927334"/>
                  <a:pt x="1499616" y="929050"/>
                </a:cubicBezTo>
                <a:cubicBezTo>
                  <a:pt x="1484248" y="930331"/>
                  <a:pt x="1455725" y="943680"/>
                  <a:pt x="1455725" y="943680"/>
                </a:cubicBezTo>
                <a:cubicBezTo>
                  <a:pt x="1426464" y="941242"/>
                  <a:pt x="1397047" y="940246"/>
                  <a:pt x="1367942" y="936365"/>
                </a:cubicBezTo>
                <a:cubicBezTo>
                  <a:pt x="1360299" y="935346"/>
                  <a:pt x="1352609" y="933017"/>
                  <a:pt x="1345997" y="929050"/>
                </a:cubicBezTo>
                <a:cubicBezTo>
                  <a:pt x="1332410" y="920897"/>
                  <a:pt x="1325938" y="903976"/>
                  <a:pt x="1316736" y="892474"/>
                </a:cubicBezTo>
                <a:cubicBezTo>
                  <a:pt x="1301036" y="872849"/>
                  <a:pt x="1301283" y="880111"/>
                  <a:pt x="1280160" y="863213"/>
                </a:cubicBezTo>
                <a:cubicBezTo>
                  <a:pt x="1274774" y="858905"/>
                  <a:pt x="1270406" y="853460"/>
                  <a:pt x="1265529" y="848583"/>
                </a:cubicBezTo>
                <a:cubicBezTo>
                  <a:pt x="1254623" y="815863"/>
                  <a:pt x="1257112" y="801518"/>
                  <a:pt x="1228953" y="782746"/>
                </a:cubicBezTo>
                <a:cubicBezTo>
                  <a:pt x="1222537" y="778469"/>
                  <a:pt x="1214323" y="777869"/>
                  <a:pt x="1207008" y="775431"/>
                </a:cubicBezTo>
                <a:cubicBezTo>
                  <a:pt x="1193400" y="761823"/>
                  <a:pt x="1186974" y="757310"/>
                  <a:pt x="1177747" y="738855"/>
                </a:cubicBezTo>
                <a:cubicBezTo>
                  <a:pt x="1147463" y="678285"/>
                  <a:pt x="1197729" y="757853"/>
                  <a:pt x="1155801" y="694963"/>
                </a:cubicBezTo>
                <a:cubicBezTo>
                  <a:pt x="1137900" y="641258"/>
                  <a:pt x="1152076" y="661977"/>
                  <a:pt x="1119225" y="629127"/>
                </a:cubicBezTo>
                <a:lnTo>
                  <a:pt x="1104595" y="555975"/>
                </a:lnTo>
                <a:cubicBezTo>
                  <a:pt x="1104590" y="555952"/>
                  <a:pt x="1086311" y="501122"/>
                  <a:pt x="1082649" y="490138"/>
                </a:cubicBezTo>
                <a:cubicBezTo>
                  <a:pt x="1080210" y="482823"/>
                  <a:pt x="1068019" y="485261"/>
                  <a:pt x="1060704" y="482823"/>
                </a:cubicBezTo>
                <a:cubicBezTo>
                  <a:pt x="1055827" y="477946"/>
                  <a:pt x="1052727" y="470007"/>
                  <a:pt x="1046073" y="468192"/>
                </a:cubicBezTo>
                <a:cubicBezTo>
                  <a:pt x="1024771" y="462382"/>
                  <a:pt x="1002017" y="464507"/>
                  <a:pt x="980237" y="460877"/>
                </a:cubicBezTo>
                <a:cubicBezTo>
                  <a:pt x="972631" y="459609"/>
                  <a:pt x="965606" y="456000"/>
                  <a:pt x="958291" y="453562"/>
                </a:cubicBezTo>
                <a:cubicBezTo>
                  <a:pt x="932756" y="428025"/>
                  <a:pt x="950204" y="441112"/>
                  <a:pt x="899769" y="424301"/>
                </a:cubicBezTo>
                <a:cubicBezTo>
                  <a:pt x="899767" y="424300"/>
                  <a:pt x="855880" y="409671"/>
                  <a:pt x="855878" y="409671"/>
                </a:cubicBezTo>
                <a:lnTo>
                  <a:pt x="790041" y="402355"/>
                </a:lnTo>
                <a:cubicBezTo>
                  <a:pt x="774995" y="397340"/>
                  <a:pt x="754145" y="389766"/>
                  <a:pt x="738835" y="387725"/>
                </a:cubicBezTo>
                <a:cubicBezTo>
                  <a:pt x="712138" y="384166"/>
                  <a:pt x="685190" y="382848"/>
                  <a:pt x="658368" y="380410"/>
                </a:cubicBezTo>
                <a:cubicBezTo>
                  <a:pt x="596198" y="359688"/>
                  <a:pt x="671999" y="388589"/>
                  <a:pt x="621792" y="358464"/>
                </a:cubicBezTo>
                <a:cubicBezTo>
                  <a:pt x="615180" y="354497"/>
                  <a:pt x="607161" y="353587"/>
                  <a:pt x="599846" y="351149"/>
                </a:cubicBezTo>
                <a:cubicBezTo>
                  <a:pt x="592531" y="346272"/>
                  <a:pt x="586693" y="336519"/>
                  <a:pt x="577901" y="336519"/>
                </a:cubicBezTo>
                <a:cubicBezTo>
                  <a:pt x="516746" y="336519"/>
                  <a:pt x="455981" y="346272"/>
                  <a:pt x="395021" y="351149"/>
                </a:cubicBezTo>
                <a:cubicBezTo>
                  <a:pt x="343920" y="355237"/>
                  <a:pt x="292608" y="356026"/>
                  <a:pt x="241401" y="358464"/>
                </a:cubicBezTo>
                <a:cubicBezTo>
                  <a:pt x="210196" y="368866"/>
                  <a:pt x="192895" y="376650"/>
                  <a:pt x="160934" y="380410"/>
                </a:cubicBezTo>
                <a:cubicBezTo>
                  <a:pt x="131773" y="383841"/>
                  <a:pt x="102413" y="385287"/>
                  <a:pt x="73152" y="387725"/>
                </a:cubicBezTo>
                <a:cubicBezTo>
                  <a:pt x="72899" y="387662"/>
                  <a:pt x="25443" y="376593"/>
                  <a:pt x="21945" y="373095"/>
                </a:cubicBezTo>
                <a:cubicBezTo>
                  <a:pt x="16492" y="367642"/>
                  <a:pt x="18078" y="358046"/>
                  <a:pt x="14630" y="351149"/>
                </a:cubicBezTo>
                <a:cubicBezTo>
                  <a:pt x="10698" y="343285"/>
                  <a:pt x="4877" y="336518"/>
                  <a:pt x="0" y="329203"/>
                </a:cubicBezTo>
                <a:cubicBezTo>
                  <a:pt x="5830" y="270904"/>
                  <a:pt x="2391" y="269628"/>
                  <a:pt x="14630" y="226791"/>
                </a:cubicBezTo>
                <a:cubicBezTo>
                  <a:pt x="19392" y="210122"/>
                  <a:pt x="20726" y="199725"/>
                  <a:pt x="36576" y="190215"/>
                </a:cubicBezTo>
                <a:cubicBezTo>
                  <a:pt x="43188" y="186248"/>
                  <a:pt x="51206" y="185338"/>
                  <a:pt x="58521" y="182899"/>
                </a:cubicBezTo>
                <a:cubicBezTo>
                  <a:pt x="72131" y="169290"/>
                  <a:pt x="78553" y="164782"/>
                  <a:pt x="87782" y="146323"/>
                </a:cubicBezTo>
                <a:cubicBezTo>
                  <a:pt x="91230" y="139426"/>
                  <a:pt x="91130" y="130990"/>
                  <a:pt x="95097" y="124378"/>
                </a:cubicBezTo>
                <a:cubicBezTo>
                  <a:pt x="98646" y="118464"/>
                  <a:pt x="105419" y="115133"/>
                  <a:pt x="109728" y="109747"/>
                </a:cubicBezTo>
                <a:cubicBezTo>
                  <a:pt x="115220" y="102882"/>
                  <a:pt x="117493" y="93294"/>
                  <a:pt x="124358" y="87802"/>
                </a:cubicBezTo>
                <a:cubicBezTo>
                  <a:pt x="130379" y="82985"/>
                  <a:pt x="138989" y="82925"/>
                  <a:pt x="146304" y="80487"/>
                </a:cubicBezTo>
                <a:cubicBezTo>
                  <a:pt x="151181" y="75610"/>
                  <a:pt x="155020" y="69404"/>
                  <a:pt x="160934" y="65856"/>
                </a:cubicBezTo>
                <a:cubicBezTo>
                  <a:pt x="175169" y="57315"/>
                  <a:pt x="217171" y="53146"/>
                  <a:pt x="226771" y="51226"/>
                </a:cubicBezTo>
                <a:cubicBezTo>
                  <a:pt x="236630" y="49254"/>
                  <a:pt x="246173" y="45883"/>
                  <a:pt x="256032" y="43911"/>
                </a:cubicBezTo>
                <a:cubicBezTo>
                  <a:pt x="270576" y="41002"/>
                  <a:pt x="285379" y="39504"/>
                  <a:pt x="299923" y="36595"/>
                </a:cubicBezTo>
                <a:cubicBezTo>
                  <a:pt x="322890" y="32001"/>
                  <a:pt x="330210" y="28938"/>
                  <a:pt x="351129" y="21965"/>
                </a:cubicBezTo>
                <a:cubicBezTo>
                  <a:pt x="356006" y="17088"/>
                  <a:pt x="359846" y="10883"/>
                  <a:pt x="365760" y="7335"/>
                </a:cubicBezTo>
                <a:cubicBezTo>
                  <a:pt x="379239" y="-752"/>
                  <a:pt x="383404" y="19"/>
                  <a:pt x="395021" y="19"/>
                </a:cubicBezTo>
              </a:path>
            </a:pathLst>
          </a:cu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ige Legende 13"/>
          <p:cNvSpPr/>
          <p:nvPr/>
        </p:nvSpPr>
        <p:spPr>
          <a:xfrm>
            <a:off x="5687031" y="2627387"/>
            <a:ext cx="2701393" cy="288032"/>
          </a:xfrm>
          <a:prstGeom prst="wedgeRectCallout">
            <a:avLst>
              <a:gd name="adj1" fmla="val -836"/>
              <a:gd name="adj2" fmla="val 167942"/>
            </a:avLst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/>
              <a:t>Hersteller, Hong Kong CN</a:t>
            </a:r>
            <a:endParaRPr lang="de-DE" sz="1200" dirty="0"/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20" t="10977" r="47788" b="67965"/>
          <a:stretch/>
        </p:blipFill>
        <p:spPr bwMode="auto">
          <a:xfrm>
            <a:off x="2536051" y="2204864"/>
            <a:ext cx="4228429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7" name="Ellipse 16"/>
          <p:cNvSpPr/>
          <p:nvPr/>
        </p:nvSpPr>
        <p:spPr>
          <a:xfrm>
            <a:off x="4375909" y="3729029"/>
            <a:ext cx="72000" cy="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Ellipse 17"/>
          <p:cNvSpPr/>
          <p:nvPr/>
        </p:nvSpPr>
        <p:spPr>
          <a:xfrm>
            <a:off x="4826866" y="3944731"/>
            <a:ext cx="72000" cy="72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Freihandform 18"/>
          <p:cNvSpPr/>
          <p:nvPr/>
        </p:nvSpPr>
        <p:spPr>
          <a:xfrm>
            <a:off x="4457093" y="3758960"/>
            <a:ext cx="402336" cy="234819"/>
          </a:xfrm>
          <a:custGeom>
            <a:avLst/>
            <a:gdLst>
              <a:gd name="connsiteX0" fmla="*/ 0 w 402336"/>
              <a:gd name="connsiteY0" fmla="*/ 0 h 234819"/>
              <a:gd name="connsiteX1" fmla="*/ 60960 w 402336"/>
              <a:gd name="connsiteY1" fmla="*/ 36576 h 234819"/>
              <a:gd name="connsiteX2" fmla="*/ 97536 w 402336"/>
              <a:gd name="connsiteY2" fmla="*/ 60960 h 234819"/>
              <a:gd name="connsiteX3" fmla="*/ 243840 w 402336"/>
              <a:gd name="connsiteY3" fmla="*/ 97536 h 234819"/>
              <a:gd name="connsiteX4" fmla="*/ 280416 w 402336"/>
              <a:gd name="connsiteY4" fmla="*/ 121920 h 234819"/>
              <a:gd name="connsiteX5" fmla="*/ 341376 w 402336"/>
              <a:gd name="connsiteY5" fmla="*/ 231648 h 234819"/>
              <a:gd name="connsiteX6" fmla="*/ 402336 w 402336"/>
              <a:gd name="connsiteY6" fmla="*/ 231648 h 2348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02336" h="234819">
                <a:moveTo>
                  <a:pt x="0" y="0"/>
                </a:moveTo>
                <a:cubicBezTo>
                  <a:pt x="20320" y="12192"/>
                  <a:pt x="40865" y="24017"/>
                  <a:pt x="60960" y="36576"/>
                </a:cubicBezTo>
                <a:cubicBezTo>
                  <a:pt x="73386" y="44342"/>
                  <a:pt x="84146" y="55009"/>
                  <a:pt x="97536" y="60960"/>
                </a:cubicBezTo>
                <a:cubicBezTo>
                  <a:pt x="155498" y="86721"/>
                  <a:pt x="182499" y="87312"/>
                  <a:pt x="243840" y="97536"/>
                </a:cubicBezTo>
                <a:cubicBezTo>
                  <a:pt x="256032" y="105664"/>
                  <a:pt x="272650" y="109494"/>
                  <a:pt x="280416" y="121920"/>
                </a:cubicBezTo>
                <a:cubicBezTo>
                  <a:pt x="302710" y="157590"/>
                  <a:pt x="291685" y="213014"/>
                  <a:pt x="341376" y="231648"/>
                </a:cubicBezTo>
                <a:cubicBezTo>
                  <a:pt x="360402" y="238783"/>
                  <a:pt x="382016" y="231648"/>
                  <a:pt x="402336" y="231648"/>
                </a:cubicBezTo>
              </a:path>
            </a:pathLst>
          </a:cu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Rechteckige Legende 19"/>
          <p:cNvSpPr/>
          <p:nvPr/>
        </p:nvSpPr>
        <p:spPr>
          <a:xfrm>
            <a:off x="4570682" y="2691987"/>
            <a:ext cx="2393318" cy="288032"/>
          </a:xfrm>
          <a:prstGeom prst="wedgeRectCallout">
            <a:avLst>
              <a:gd name="adj1" fmla="val -55040"/>
              <a:gd name="adj2" fmla="val 303684"/>
            </a:avLst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/>
              <a:t>Großhändler, Rotterdam NED</a:t>
            </a:r>
            <a:endParaRPr lang="de-DE" sz="1200" dirty="0"/>
          </a:p>
        </p:txBody>
      </p:sp>
      <p:sp>
        <p:nvSpPr>
          <p:cNvPr id="21" name="Rechteckige Legende 20"/>
          <p:cNvSpPr/>
          <p:nvPr/>
        </p:nvSpPr>
        <p:spPr>
          <a:xfrm>
            <a:off x="4826866" y="4332674"/>
            <a:ext cx="3059854" cy="288032"/>
          </a:xfrm>
          <a:prstGeom prst="wedgeRectCallout">
            <a:avLst>
              <a:gd name="adj1" fmla="val -47054"/>
              <a:gd name="adj2" fmla="val -159915"/>
            </a:avLst>
          </a:prstGeom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200" dirty="0" smtClean="0"/>
              <a:t>Einzelhändler, Ludwigshafen GER</a:t>
            </a:r>
            <a:endParaRPr lang="de-DE" sz="1200" dirty="0"/>
          </a:p>
        </p:txBody>
      </p:sp>
    </p:spTree>
    <p:extLst>
      <p:ext uri="{BB962C8B-B14F-4D97-AF65-F5344CB8AC3E}">
        <p14:creationId xmlns:p14="http://schemas.microsoft.com/office/powerpoint/2010/main" val="300841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1" animBg="1"/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4" descr="http://www.logistik-daten.de/logistikabc/content/gebaeude/Fabrik%20a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857" b="100000" l="0" r="90000">
                        <a14:foregroundMark x1="5278" y1="70789" x2="75694" y2="96774"/>
                        <a14:foregroundMark x1="51806" y1="74194" x2="67222" y2="78495"/>
                        <a14:foregroundMark x1="76528" y1="70789" x2="59306" y2="89247"/>
                        <a14:foregroundMark x1="4028" y1="96774" x2="53889" y2="68100"/>
                        <a14:foregroundMark x1="13611" y1="97312" x2="75694" y2="93011"/>
                        <a14:backgroundMark x1="11944" y1="17921" x2="66389" y2="22222"/>
                        <a14:backgroundMark x1="48333" y1="55735" x2="73611" y2="50896"/>
                        <a14:backgroundMark x1="7625" y1="50379" x2="94721" y2="58712"/>
                        <a14:backgroundMark x1="4985" y1="59848" x2="86217" y2="16667"/>
                        <a14:backgroundMark x1="14076" y1="32576" x2="43695" y2="57955"/>
                        <a14:backgroundMark x1="1466" y1="12879" x2="89150" y2="68182"/>
                        <a14:backgroundMark x1="3226" y1="64394" x2="44868" y2="11364"/>
                        <a14:backgroundMark x1="880" y1="95833" x2="1760" y2="14394"/>
                        <a14:backgroundMark x1="2053" y1="33712" x2="32551" y2="28030"/>
                        <a14:backgroundMark x1="4106" y1="34470" x2="16422" y2="64773"/>
                        <a14:backgroundMark x1="7038" y1="64394" x2="31085" y2="9848"/>
                        <a14:backgroundMark x1="15249" y1="57197" x2="80352" y2="50758"/>
                        <a14:backgroundMark x1="2933" y1="64394" x2="90616" y2="65909"/>
                        <a14:backgroundMark x1="79765" y1="66288" x2="79472" y2="95833"/>
                        <a14:backgroundMark x1="80645" y1="98106" x2="91496" y2="59470"/>
                        <a14:backgroundMark x1="79472" y1="93182" x2="80352" y2="94697"/>
                        <a14:backgroundMark x1="79179" y1="90530" x2="79472" y2="99242"/>
                        <a14:backgroundMark x1="82405" y1="97727" x2="80938" y2="90909"/>
                        <a14:backgroundMark x1="81232" y1="97727" x2="87977" y2="98106"/>
                        <a14:backgroundMark x1="4985" y1="48106" x2="33138" y2="25379"/>
                        <a14:backgroundMark x1="4399" y1="27652" x2="24340" y2="57955"/>
                        <a14:backgroundMark x1="5865" y1="67045" x2="69208" y2="662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311749"/>
            <a:ext cx="1416704" cy="109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Wertschöpfungskette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</a:t>
            </a:r>
            <a:fld id="{2D9143C3-1DFB-4A34-B355-4434AD5B6959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  <p:pic>
        <p:nvPicPr>
          <p:cNvPr id="1028" name="Picture 4" descr="http://www.logistik-daten.de/logistikabc/content/gebaeude/Fabrik%20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512" y="1311750"/>
            <a:ext cx="1416704" cy="109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7845" y="1613968"/>
            <a:ext cx="1390402" cy="7957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feld 9"/>
          <p:cNvSpPr txBox="1"/>
          <p:nvPr/>
        </p:nvSpPr>
        <p:spPr>
          <a:xfrm>
            <a:off x="1018512" y="2409695"/>
            <a:ext cx="1535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Hersteller</a:t>
            </a:r>
            <a:endParaRPr lang="de-DE" sz="1400" dirty="0"/>
          </a:p>
        </p:txBody>
      </p:sp>
      <p:sp>
        <p:nvSpPr>
          <p:cNvPr id="23" name="Textfeld 22"/>
          <p:cNvSpPr txBox="1"/>
          <p:nvPr/>
        </p:nvSpPr>
        <p:spPr>
          <a:xfrm>
            <a:off x="3972480" y="2410668"/>
            <a:ext cx="1535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Großhändler</a:t>
            </a:r>
            <a:endParaRPr lang="de-DE" sz="1400" dirty="0"/>
          </a:p>
        </p:txBody>
      </p:sp>
      <p:sp>
        <p:nvSpPr>
          <p:cNvPr id="24" name="Textfeld 23"/>
          <p:cNvSpPr txBox="1"/>
          <p:nvPr/>
        </p:nvSpPr>
        <p:spPr>
          <a:xfrm>
            <a:off x="6780792" y="2411363"/>
            <a:ext cx="15356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Einzelhändler</a:t>
            </a:r>
            <a:endParaRPr lang="de-DE" sz="1400" dirty="0"/>
          </a:p>
        </p:txBody>
      </p:sp>
      <p:sp>
        <p:nvSpPr>
          <p:cNvPr id="11" name="Nach unten gekrümmter Pfeil 10"/>
          <p:cNvSpPr/>
          <p:nvPr/>
        </p:nvSpPr>
        <p:spPr bwMode="auto">
          <a:xfrm>
            <a:off x="2554136" y="1311748"/>
            <a:ext cx="1418344" cy="548973"/>
          </a:xfrm>
          <a:prstGeom prst="curvedDownArrow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1" i="0" u="none" strike="noStrike" normalizeH="0" baseline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" pitchFamily="28" charset="0"/>
            </a:endParaRPr>
          </a:p>
        </p:txBody>
      </p:sp>
      <p:sp>
        <p:nvSpPr>
          <p:cNvPr id="26" name="Nach unten gekrümmter Pfeil 25"/>
          <p:cNvSpPr/>
          <p:nvPr/>
        </p:nvSpPr>
        <p:spPr bwMode="auto">
          <a:xfrm>
            <a:off x="5314451" y="1311747"/>
            <a:ext cx="1418344" cy="548973"/>
          </a:xfrm>
          <a:prstGeom prst="curvedDownArrow">
            <a:avLst/>
          </a:prstGeom>
          <a:ln>
            <a:headEnd type="none" w="med" len="med"/>
            <a:tailEnd type="none" w="med" len="med"/>
          </a:ln>
          <a:ex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2400" b="1" i="0" u="none" strike="noStrike" normalizeH="0" baseline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" pitchFamily="28" charset="0"/>
            </a:endParaRPr>
          </a:p>
        </p:txBody>
      </p:sp>
      <p:sp>
        <p:nvSpPr>
          <p:cNvPr id="27" name="Inhaltsplatzhalter 8"/>
          <p:cNvSpPr txBox="1">
            <a:spLocks/>
          </p:cNvSpPr>
          <p:nvPr/>
        </p:nvSpPr>
        <p:spPr bwMode="auto">
          <a:xfrm>
            <a:off x="746820" y="2731512"/>
            <a:ext cx="2961084" cy="256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00025" indent="-2000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SzPct val="120000"/>
              <a:buFont typeface="Wingdings" pitchFamily="28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263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Font typeface="Times" pitchFamily="28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524000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SzPct val="69000"/>
              <a:buFont typeface="Wingdings" pitchFamily="28" charset="2"/>
              <a:buNone/>
            </a:pPr>
            <a:r>
              <a:rPr lang="de-DE" sz="1800" dirty="0" smtClean="0"/>
              <a:t>Prozessschritte</a:t>
            </a:r>
          </a:p>
          <a:p>
            <a:pPr marL="0" indent="0">
              <a:buSzPct val="69000"/>
              <a:buFont typeface="Wingdings" pitchFamily="28" charset="2"/>
              <a:buNone/>
            </a:pPr>
            <a:endParaRPr lang="de-DE" sz="1800" dirty="0" smtClean="0"/>
          </a:p>
          <a:p>
            <a:pPr>
              <a:buSzPct val="69000"/>
            </a:pPr>
            <a:r>
              <a:rPr lang="de-DE" sz="1400" dirty="0" smtClean="0"/>
              <a:t>LKW entladen</a:t>
            </a:r>
          </a:p>
          <a:p>
            <a:pPr>
              <a:buSzPct val="69000"/>
            </a:pPr>
            <a:r>
              <a:rPr lang="de-DE" sz="1400" dirty="0" smtClean="0"/>
              <a:t>WE Kontrolle</a:t>
            </a:r>
          </a:p>
          <a:p>
            <a:pPr>
              <a:buSzPct val="69000"/>
            </a:pPr>
            <a:r>
              <a:rPr lang="de-DE" sz="1400" dirty="0" smtClean="0"/>
              <a:t>An Produktionspuffer bringen</a:t>
            </a:r>
          </a:p>
          <a:p>
            <a:pPr>
              <a:buSzPct val="69000"/>
            </a:pPr>
            <a:r>
              <a:rPr lang="de-DE" sz="1400" dirty="0" smtClean="0"/>
              <a:t>Bauteil verarbeiten</a:t>
            </a:r>
          </a:p>
          <a:p>
            <a:pPr>
              <a:buSzPct val="69000"/>
            </a:pPr>
            <a:r>
              <a:rPr lang="de-DE" sz="1400" dirty="0" smtClean="0"/>
              <a:t>Produkt veredeln</a:t>
            </a:r>
          </a:p>
          <a:p>
            <a:pPr>
              <a:buSzPct val="69000"/>
            </a:pPr>
            <a:r>
              <a:rPr lang="de-DE" sz="1400" dirty="0" smtClean="0"/>
              <a:t>Produkt einlagern</a:t>
            </a:r>
          </a:p>
          <a:p>
            <a:pPr>
              <a:buSzPct val="69000"/>
            </a:pPr>
            <a:r>
              <a:rPr lang="de-DE" sz="1400" dirty="0" smtClean="0"/>
              <a:t>Kommissionieren</a:t>
            </a:r>
          </a:p>
          <a:p>
            <a:pPr>
              <a:buSzPct val="69000"/>
            </a:pPr>
            <a:r>
              <a:rPr lang="de-DE" sz="1400" dirty="0" smtClean="0"/>
              <a:t>Auslagern</a:t>
            </a:r>
          </a:p>
          <a:p>
            <a:pPr>
              <a:buSzPct val="69000"/>
            </a:pPr>
            <a:r>
              <a:rPr lang="de-DE" sz="1400" dirty="0" smtClean="0"/>
              <a:t>Verpacken </a:t>
            </a:r>
          </a:p>
          <a:p>
            <a:pPr>
              <a:buSzPct val="69000"/>
            </a:pPr>
            <a:r>
              <a:rPr lang="de-DE" sz="1400" dirty="0" smtClean="0"/>
              <a:t>In LKW laden</a:t>
            </a:r>
            <a:endParaRPr lang="de-DE" sz="1400" dirty="0"/>
          </a:p>
        </p:txBody>
      </p:sp>
      <p:sp>
        <p:nvSpPr>
          <p:cNvPr id="28" name="Inhaltsplatzhalter 8"/>
          <p:cNvSpPr txBox="1">
            <a:spLocks/>
          </p:cNvSpPr>
          <p:nvPr/>
        </p:nvSpPr>
        <p:spPr bwMode="auto">
          <a:xfrm>
            <a:off x="6668988" y="2717472"/>
            <a:ext cx="2458616" cy="256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00025" indent="-2000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SzPct val="120000"/>
              <a:buFont typeface="Wingdings" pitchFamily="28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263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Font typeface="Times" pitchFamily="28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524000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SzPct val="69000"/>
              <a:buFont typeface="Wingdings" pitchFamily="28" charset="2"/>
              <a:buNone/>
            </a:pPr>
            <a:r>
              <a:rPr lang="de-DE" sz="1800" dirty="0" smtClean="0"/>
              <a:t>Prozessschritte</a:t>
            </a:r>
          </a:p>
          <a:p>
            <a:pPr marL="0" indent="0">
              <a:buSzPct val="69000"/>
              <a:buFont typeface="Wingdings" pitchFamily="28" charset="2"/>
              <a:buNone/>
            </a:pPr>
            <a:endParaRPr lang="de-DE" sz="1800" dirty="0" smtClean="0"/>
          </a:p>
          <a:p>
            <a:pPr>
              <a:buSzPct val="69000"/>
            </a:pPr>
            <a:r>
              <a:rPr lang="de-DE" sz="1400" dirty="0" smtClean="0"/>
              <a:t>LKW entladen</a:t>
            </a:r>
          </a:p>
          <a:p>
            <a:pPr>
              <a:buSzPct val="69000"/>
            </a:pPr>
            <a:r>
              <a:rPr lang="de-DE" sz="1400" dirty="0" smtClean="0"/>
              <a:t>Verpackung entfernen</a:t>
            </a:r>
          </a:p>
          <a:p>
            <a:pPr>
              <a:buSzPct val="69000"/>
            </a:pPr>
            <a:r>
              <a:rPr lang="de-DE" sz="1400" dirty="0" smtClean="0"/>
              <a:t>WE Kontrolle</a:t>
            </a:r>
          </a:p>
          <a:p>
            <a:pPr>
              <a:buSzPct val="69000"/>
            </a:pPr>
            <a:r>
              <a:rPr lang="de-DE" sz="1400" dirty="0" smtClean="0"/>
              <a:t>Ware einlagern</a:t>
            </a:r>
          </a:p>
          <a:p>
            <a:pPr>
              <a:buSzPct val="69000"/>
            </a:pPr>
            <a:r>
              <a:rPr lang="de-DE" sz="1400" dirty="0" smtClean="0"/>
              <a:t>Ware verkaufen</a:t>
            </a:r>
            <a:endParaRPr lang="de-DE" sz="1400" dirty="0"/>
          </a:p>
        </p:txBody>
      </p:sp>
      <p:sp>
        <p:nvSpPr>
          <p:cNvPr id="33" name="Inhaltsplatzhalter 8"/>
          <p:cNvSpPr txBox="1">
            <a:spLocks/>
          </p:cNvSpPr>
          <p:nvPr/>
        </p:nvSpPr>
        <p:spPr bwMode="auto">
          <a:xfrm>
            <a:off x="3707904" y="2716977"/>
            <a:ext cx="2458616" cy="25698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00025" indent="-200025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SzPct val="120000"/>
              <a:buFont typeface="Wingdings" pitchFamily="28" charset="2"/>
              <a:buChar char="§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263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1143000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Font typeface="Times" pitchFamily="28" charset="0"/>
              <a:buChar char="•"/>
              <a:defRPr sz="1600">
                <a:solidFill>
                  <a:schemeClr val="tx1"/>
                </a:solidFill>
                <a:latin typeface="+mn-lt"/>
              </a:defRPr>
            </a:lvl3pPr>
            <a:lvl4pPr marL="1524000" indent="-18573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4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rgbClr val="DC1E2D"/>
              </a:buClr>
              <a:buChar char="&gt;"/>
              <a:defRPr sz="12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SzPct val="69000"/>
              <a:buFont typeface="Wingdings" pitchFamily="28" charset="2"/>
              <a:buNone/>
            </a:pPr>
            <a:r>
              <a:rPr lang="de-DE" sz="1800" dirty="0" smtClean="0"/>
              <a:t>Prozessschritte</a:t>
            </a:r>
          </a:p>
          <a:p>
            <a:pPr marL="0" indent="0">
              <a:buSzPct val="69000"/>
              <a:buFont typeface="Wingdings" pitchFamily="28" charset="2"/>
              <a:buNone/>
            </a:pPr>
            <a:endParaRPr lang="de-DE" sz="1800" dirty="0" smtClean="0"/>
          </a:p>
          <a:p>
            <a:pPr>
              <a:buSzPct val="69000"/>
            </a:pPr>
            <a:r>
              <a:rPr lang="de-DE" sz="1400" dirty="0" smtClean="0"/>
              <a:t>LKW entladen</a:t>
            </a:r>
          </a:p>
          <a:p>
            <a:pPr>
              <a:buSzPct val="69000"/>
            </a:pPr>
            <a:r>
              <a:rPr lang="de-DE" sz="1400" dirty="0" smtClean="0"/>
              <a:t>Packmaterial entfernen</a:t>
            </a:r>
          </a:p>
          <a:p>
            <a:pPr>
              <a:buSzPct val="69000"/>
            </a:pPr>
            <a:r>
              <a:rPr lang="de-DE" sz="1400" dirty="0" smtClean="0"/>
              <a:t>WE Kontrolle</a:t>
            </a:r>
          </a:p>
          <a:p>
            <a:pPr>
              <a:buSzPct val="69000"/>
            </a:pPr>
            <a:r>
              <a:rPr lang="de-DE" sz="1400" dirty="0" smtClean="0"/>
              <a:t>Ware einlagern</a:t>
            </a:r>
          </a:p>
          <a:p>
            <a:pPr>
              <a:buSzPct val="69000"/>
            </a:pPr>
            <a:r>
              <a:rPr lang="de-DE" sz="1400" dirty="0" smtClean="0"/>
              <a:t>Ware kommissionieren</a:t>
            </a:r>
          </a:p>
          <a:p>
            <a:pPr>
              <a:buSzPct val="69000"/>
            </a:pPr>
            <a:r>
              <a:rPr lang="de-DE" sz="1400" dirty="0" smtClean="0"/>
              <a:t>Ware verpacken</a:t>
            </a:r>
          </a:p>
          <a:p>
            <a:pPr>
              <a:buSzPct val="69000"/>
            </a:pPr>
            <a:r>
              <a:rPr lang="de-DE" sz="1400" dirty="0" smtClean="0"/>
              <a:t>Ware in LKW laden</a:t>
            </a:r>
            <a:endParaRPr lang="de-DE" sz="1400" dirty="0"/>
          </a:p>
        </p:txBody>
      </p:sp>
    </p:spTree>
    <p:extLst>
      <p:ext uri="{BB962C8B-B14F-4D97-AF65-F5344CB8AC3E}">
        <p14:creationId xmlns:p14="http://schemas.microsoft.com/office/powerpoint/2010/main" val="2333885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Annahmen I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43000"/>
            <a:ext cx="8075240" cy="4878288"/>
          </a:xfrm>
        </p:spPr>
        <p:txBody>
          <a:bodyPr/>
          <a:lstStyle/>
          <a:p>
            <a:r>
              <a:rPr lang="de-DE" dirty="0" smtClean="0"/>
              <a:t>1-Produkt-Supply-Chain (Flansche)</a:t>
            </a:r>
          </a:p>
          <a:p>
            <a:r>
              <a:rPr lang="de-DE" dirty="0"/>
              <a:t>Hersteller agiert </a:t>
            </a:r>
            <a:r>
              <a:rPr lang="de-DE" dirty="0" smtClean="0"/>
              <a:t>als Auftragsfertiger</a:t>
            </a:r>
            <a:endParaRPr lang="de-DE" dirty="0"/>
          </a:p>
          <a:p>
            <a:r>
              <a:rPr lang="de-DE" dirty="0" smtClean="0"/>
              <a:t>Prozesszeit der vorgelagerten Prozessstufe ist maßgeblich für die Lagerkosten der nachgelagerten Stufe</a:t>
            </a:r>
          </a:p>
          <a:p>
            <a:pPr lvl="1"/>
            <a:r>
              <a:rPr lang="de-DE" dirty="0" smtClean="0"/>
              <a:t>300 GE/Tag (Großhändler)</a:t>
            </a:r>
          </a:p>
          <a:p>
            <a:pPr lvl="1"/>
            <a:r>
              <a:rPr lang="de-DE" dirty="0" smtClean="0"/>
              <a:t>400 GE/Tag (Einzelhändler)</a:t>
            </a:r>
          </a:p>
          <a:p>
            <a:r>
              <a:rPr lang="de-DE" dirty="0"/>
              <a:t>50 Perioden = 1 Absatzperiode </a:t>
            </a:r>
          </a:p>
          <a:p>
            <a:r>
              <a:rPr lang="de-DE" dirty="0"/>
              <a:t>Lose werden in Kilogramm gemessen</a:t>
            </a:r>
          </a:p>
          <a:p>
            <a:endParaRPr lang="de-DE" dirty="0"/>
          </a:p>
          <a:p>
            <a:endParaRPr lang="de-DE" dirty="0" smtClean="0"/>
          </a:p>
          <a:p>
            <a:pPr marL="0" indent="0">
              <a:buNone/>
            </a:pPr>
            <a:r>
              <a:rPr lang="de-DE" dirty="0"/>
              <a:t>	</a:t>
            </a:r>
            <a:r>
              <a:rPr lang="de-DE" dirty="0" smtClean="0"/>
              <a:t>					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</a:t>
            </a:r>
            <a:fld id="{2D9143C3-1DFB-4A34-B355-4434AD5B6959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4077071"/>
            <a:ext cx="4065141" cy="24435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471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Annahmen II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91264" cy="4878288"/>
          </a:xfrm>
        </p:spPr>
        <p:txBody>
          <a:bodyPr/>
          <a:lstStyle/>
          <a:p>
            <a:r>
              <a:rPr lang="de-DE" dirty="0" smtClean="0"/>
              <a:t>Alle Prozessschritte der Supply-Chain-Mitglieder werden mit eigenen Funktionen beschrieben:</a:t>
            </a:r>
          </a:p>
          <a:p>
            <a:endParaRPr lang="de-DE" dirty="0" smtClean="0"/>
          </a:p>
          <a:p>
            <a:endParaRPr lang="de-DE" dirty="0"/>
          </a:p>
          <a:p>
            <a:pPr marL="0" indent="0">
              <a:buNone/>
            </a:pPr>
            <a:r>
              <a:rPr lang="de-DE" dirty="0" smtClean="0"/>
              <a:t>Prozesszeit Kommissionierung </a:t>
            </a:r>
          </a:p>
          <a:p>
            <a:pPr marL="0" indent="0">
              <a:buNone/>
            </a:pPr>
            <a:r>
              <a:rPr lang="de-DE" dirty="0" smtClean="0"/>
              <a:t> </a:t>
            </a:r>
            <a:r>
              <a:rPr lang="de-DE" sz="1400" dirty="0" smtClean="0"/>
              <a:t>(Bsp. Produzent)</a:t>
            </a:r>
            <a:endParaRPr lang="de-DE" sz="1400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r>
              <a:rPr lang="de-DE" dirty="0" smtClean="0"/>
              <a:t>Prozesszeit „Produktionspuffer“</a:t>
            </a:r>
          </a:p>
          <a:p>
            <a:pPr marL="0" indent="0">
              <a:buNone/>
            </a:pPr>
            <a:r>
              <a:rPr lang="de-DE" sz="1400" dirty="0"/>
              <a:t> </a:t>
            </a:r>
            <a:r>
              <a:rPr lang="de-DE" sz="1400" dirty="0" smtClean="0"/>
              <a:t>(Bsp. Produzent)</a:t>
            </a:r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 smtClean="0"/>
          </a:p>
          <a:p>
            <a:pPr marL="0" indent="0">
              <a:buNone/>
            </a:pPr>
            <a:endParaRPr lang="de-DE" dirty="0"/>
          </a:p>
          <a:p>
            <a:pPr marL="0" indent="0">
              <a:buNone/>
            </a:pP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</a:t>
            </a:r>
            <a:fld id="{2D9143C3-1DFB-4A34-B355-4434AD5B6959}" type="slidenum">
              <a:rPr lang="de-DE" smtClean="0"/>
              <a:pPr>
                <a:defRPr/>
              </a:pPr>
              <a:t>7</a:t>
            </a:fld>
            <a:endParaRPr lang="de-DE"/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7" y="4287942"/>
            <a:ext cx="3695258" cy="2309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382" y="1850539"/>
            <a:ext cx="3719247" cy="2328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5016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Aufbau Modell</a:t>
            </a:r>
            <a:endParaRPr lang="de-DE" sz="160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</a:t>
            </a:r>
            <a:fld id="{2D9143C3-1DFB-4A34-B355-4434AD5B6959}" type="slidenum">
              <a:rPr lang="de-DE" smtClean="0"/>
              <a:pPr>
                <a:defRPr/>
              </a:pPr>
              <a:t>8</a:t>
            </a:fld>
            <a:endParaRPr lang="de-DE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13" y="1697370"/>
            <a:ext cx="8986837" cy="417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6896" y="1218456"/>
            <a:ext cx="6218237" cy="5522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7349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Szenario I/ II</a:t>
            </a:r>
            <a:endParaRPr lang="de-DE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de-DE" smtClean="0"/>
              <a:t>S</a:t>
            </a:r>
            <a:fld id="{2D9143C3-1DFB-4A34-B355-4434AD5B6959}" type="slidenum">
              <a:rPr lang="de-DE" smtClean="0"/>
              <a:pPr>
                <a:defRPr/>
              </a:pPr>
              <a:t>9</a:t>
            </a:fld>
            <a:endParaRPr lang="de-DE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2490336"/>
              </p:ext>
            </p:extLst>
          </p:nvPr>
        </p:nvGraphicFramePr>
        <p:xfrm>
          <a:off x="1187624" y="1268760"/>
          <a:ext cx="6768752" cy="1478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0434"/>
                <a:gridCol w="2199159"/>
                <a:gridCol w="2199159"/>
              </a:tblGrid>
              <a:tr h="0">
                <a:tc>
                  <a:txBody>
                    <a:bodyPr/>
                    <a:lstStyle/>
                    <a:p>
                      <a:r>
                        <a:rPr lang="de-DE" dirty="0" smtClean="0"/>
                        <a:t>Einflussgröße (HS)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Szenario I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dirty="0" smtClean="0"/>
                        <a:t>Szenario II</a:t>
                      </a:r>
                      <a:endParaRPr lang="de-DE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Mitarbeiter WE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5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30</a:t>
                      </a:r>
                      <a:endParaRPr lang="de-DE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Maschinenanzahl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1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4</a:t>
                      </a:r>
                      <a:endParaRPr lang="de-DE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Mitarbeiter WA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5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30</a:t>
                      </a:r>
                      <a:endParaRPr lang="de-DE" sz="14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7" name="Abgerundetes Rechteck 6"/>
          <p:cNvSpPr/>
          <p:nvPr/>
        </p:nvSpPr>
        <p:spPr bwMode="auto">
          <a:xfrm>
            <a:off x="971600" y="5152960"/>
            <a:ext cx="7272808" cy="1084352"/>
          </a:xfrm>
          <a:prstGeom prst="roundRect">
            <a:avLst/>
          </a:prstGeom>
          <a:solidFill>
            <a:schemeClr val="accent1">
              <a:alpha val="1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72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800" b="0" i="0" u="none" strike="noStrike" cap="none" normalizeH="0" baseline="0" dirty="0" smtClean="0">
                <a:ln>
                  <a:noFill/>
                </a:ln>
                <a:effectLst/>
                <a:latin typeface="Times" pitchFamily="28" charset="0"/>
              </a:rPr>
              <a:t>Ausgangssituation:</a:t>
            </a:r>
            <a:r>
              <a:rPr kumimoji="0" lang="de-DE" sz="1800" b="0" i="0" u="none" strike="noStrike" cap="none" normalizeH="0" dirty="0" smtClean="0">
                <a:ln>
                  <a:noFill/>
                </a:ln>
                <a:effectLst/>
                <a:latin typeface="Times" pitchFamily="28" charset="0"/>
              </a:rPr>
              <a:t> integrierte Betrachtung der Supply-Chain </a:t>
            </a:r>
            <a:endParaRPr kumimoji="0" lang="de-DE" sz="1800" b="0" i="0" u="none" strike="noStrike" cap="none" normalizeH="0" baseline="0" dirty="0" smtClean="0">
              <a:ln>
                <a:noFill/>
              </a:ln>
              <a:effectLst/>
              <a:latin typeface="Times" pitchFamily="28" charset="0"/>
            </a:endParaRPr>
          </a:p>
        </p:txBody>
      </p:sp>
      <p:sp>
        <p:nvSpPr>
          <p:cNvPr id="10" name="Abgerundetes Rechteck 9"/>
          <p:cNvSpPr/>
          <p:nvPr/>
        </p:nvSpPr>
        <p:spPr bwMode="auto">
          <a:xfrm>
            <a:off x="971600" y="3640792"/>
            <a:ext cx="7272808" cy="1084352"/>
          </a:xfrm>
          <a:prstGeom prst="roundRect">
            <a:avLst/>
          </a:prstGeom>
          <a:solidFill>
            <a:schemeClr val="accent1">
              <a:alpha val="12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7200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800" dirty="0" smtClean="0"/>
              <a:t>Ausgangssituation: isolierte Betrachtung der Supply-Chain-Stufen,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z="1800" dirty="0"/>
              <a:t>	</a:t>
            </a:r>
            <a:r>
              <a:rPr lang="de-DE" sz="1800" dirty="0" smtClean="0"/>
              <a:t>	Stufen kostenseitig optimiert</a:t>
            </a:r>
            <a:endParaRPr kumimoji="0" lang="de-DE" sz="1800" b="0" i="0" u="none" strike="noStrike" cap="none" normalizeH="0" baseline="0" dirty="0" smtClean="0">
              <a:ln>
                <a:noFill/>
              </a:ln>
              <a:effectLst/>
            </a:endParaRPr>
          </a:p>
        </p:txBody>
      </p:sp>
      <p:sp>
        <p:nvSpPr>
          <p:cNvPr id="8" name="Abgerundetes Rechteck 7"/>
          <p:cNvSpPr/>
          <p:nvPr/>
        </p:nvSpPr>
        <p:spPr bwMode="auto">
          <a:xfrm>
            <a:off x="1187624" y="3392996"/>
            <a:ext cx="2376264" cy="50405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28" charset="0"/>
              </a:rPr>
              <a:t>Szenario I</a:t>
            </a:r>
          </a:p>
        </p:txBody>
      </p:sp>
      <p:sp>
        <p:nvSpPr>
          <p:cNvPr id="12" name="Abgerundetes Rechteck 11"/>
          <p:cNvSpPr/>
          <p:nvPr/>
        </p:nvSpPr>
        <p:spPr bwMode="auto">
          <a:xfrm>
            <a:off x="1259632" y="4905164"/>
            <a:ext cx="2376264" cy="504056"/>
          </a:xfrm>
          <a:prstGeom prst="roundRect">
            <a:avLst/>
          </a:prstGeom>
          <a:solidFill>
            <a:schemeClr val="accent1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" pitchFamily="28" charset="0"/>
              </a:rPr>
              <a:t>Szenario II</a:t>
            </a:r>
          </a:p>
        </p:txBody>
      </p:sp>
    </p:spTree>
    <p:extLst>
      <p:ext uri="{BB962C8B-B14F-4D97-AF65-F5344CB8AC3E}">
        <p14:creationId xmlns:p14="http://schemas.microsoft.com/office/powerpoint/2010/main" val="403429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er">
  <a:themeElements>
    <a:clrScheme name="Benutzerdefiniert 10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FF0000"/>
      </a:accent1>
      <a:accent2>
        <a:srgbClr val="7F7F7F"/>
      </a:accent2>
      <a:accent3>
        <a:srgbClr val="000000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Leer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2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28" charset="0"/>
          </a:defRPr>
        </a:defPPr>
      </a:lstStyle>
    </a:lnDef>
  </a:objectDefaults>
  <a:extraClrSchemeLst>
    <a:extraClrScheme>
      <a:clrScheme name="Le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Microsoft Office PowerPoint</Application>
  <PresentationFormat>Bildschirmpräsentation (4:3)</PresentationFormat>
  <Paragraphs>135</Paragraphs>
  <Slides>11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11</vt:i4>
      </vt:variant>
    </vt:vector>
  </HeadingPairs>
  <TitlesOfParts>
    <vt:vector size="12" baseType="lpstr">
      <vt:lpstr>Leer</vt:lpstr>
      <vt:lpstr>Simulationsstudie (CONSIDEO)</vt:lpstr>
      <vt:lpstr>Agenda</vt:lpstr>
      <vt:lpstr>Projektziel</vt:lpstr>
      <vt:lpstr>Visualisierung Materialfluss</vt:lpstr>
      <vt:lpstr>Wertschöpfungskette</vt:lpstr>
      <vt:lpstr>Annahmen I</vt:lpstr>
      <vt:lpstr>Annahmen II</vt:lpstr>
      <vt:lpstr>Aufbau Modell</vt:lpstr>
      <vt:lpstr>Szenario I/ II</vt:lpstr>
      <vt:lpstr>Erkenntnis/ Schlussfolgerung</vt:lpstr>
      <vt:lpstr>Lessons Learned/ Fazit</vt:lpstr>
    </vt:vector>
  </TitlesOfParts>
  <Company>Mitarbeiter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mitarbeiter</dc:creator>
  <cp:lastModifiedBy>Robert Roßberg</cp:lastModifiedBy>
  <cp:revision>93</cp:revision>
  <dcterms:created xsi:type="dcterms:W3CDTF">2003-03-10T17:26:44Z</dcterms:created>
  <dcterms:modified xsi:type="dcterms:W3CDTF">2011-11-29T09:39:03Z</dcterms:modified>
</cp:coreProperties>
</file>